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3" r:id="rId1"/>
    <p:sldMasterId id="2147483660" r:id="rId2"/>
    <p:sldMasterId id="2147483706" r:id="rId3"/>
  </p:sldMasterIdLst>
  <p:notesMasterIdLst>
    <p:notesMasterId r:id="rId26"/>
  </p:notesMasterIdLst>
  <p:handoutMasterIdLst>
    <p:handoutMasterId r:id="rId27"/>
  </p:handoutMasterIdLst>
  <p:sldIdLst>
    <p:sldId id="912" r:id="rId4"/>
    <p:sldId id="903" r:id="rId5"/>
    <p:sldId id="910" r:id="rId6"/>
    <p:sldId id="911" r:id="rId7"/>
    <p:sldId id="891" r:id="rId8"/>
    <p:sldId id="882" r:id="rId9"/>
    <p:sldId id="881" r:id="rId10"/>
    <p:sldId id="894" r:id="rId11"/>
    <p:sldId id="858" r:id="rId12"/>
    <p:sldId id="898" r:id="rId13"/>
    <p:sldId id="859" r:id="rId14"/>
    <p:sldId id="861" r:id="rId15"/>
    <p:sldId id="883" r:id="rId16"/>
    <p:sldId id="884" r:id="rId17"/>
    <p:sldId id="885" r:id="rId18"/>
    <p:sldId id="889" r:id="rId19"/>
    <p:sldId id="890" r:id="rId20"/>
    <p:sldId id="895" r:id="rId21"/>
    <p:sldId id="896" r:id="rId22"/>
    <p:sldId id="897" r:id="rId23"/>
    <p:sldId id="902" r:id="rId24"/>
    <p:sldId id="899" r:id="rId25"/>
  </p:sldIdLst>
  <p:sldSz cx="9144000" cy="6858000" type="screen4x3"/>
  <p:notesSz cx="6797675" cy="9926638"/>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99">
          <p15:clr>
            <a:srgbClr val="A4A3A4"/>
          </p15:clr>
        </p15:guide>
        <p15:guide id="2" pos="24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E200"/>
    <a:srgbClr val="FFCC99"/>
    <a:srgbClr val="E7EEF5"/>
    <a:srgbClr val="F1F5F9"/>
    <a:srgbClr val="CC0000"/>
    <a:srgbClr val="CC3300"/>
    <a:srgbClr val="99CC00"/>
    <a:srgbClr val="FF9933"/>
    <a:srgbClr val="567F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82" autoAdjust="0"/>
    <p:restoredTop sz="94582" autoAdjust="0"/>
  </p:normalViewPr>
  <p:slideViewPr>
    <p:cSldViewPr showGuides="1">
      <p:cViewPr varScale="1">
        <p:scale>
          <a:sx n="81" d="100"/>
          <a:sy n="81" d="100"/>
        </p:scale>
        <p:origin x="1598" y="53"/>
      </p:cViewPr>
      <p:guideLst>
        <p:guide orient="horz" pos="799"/>
        <p:guide pos="249"/>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088"/>
    </p:cViewPr>
  </p:sorterViewPr>
  <p:notesViewPr>
    <p:cSldViewPr showGuides="1">
      <p:cViewPr varScale="1">
        <p:scale>
          <a:sx n="44" d="100"/>
          <a:sy n="44" d="100"/>
        </p:scale>
        <p:origin x="-19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44813" cy="496809"/>
          </a:xfrm>
          <a:prstGeom prst="rect">
            <a:avLst/>
          </a:prstGeom>
          <a:noFill/>
          <a:ln w="9525">
            <a:noFill/>
            <a:miter lim="800000"/>
            <a:headEnd/>
            <a:tailEnd/>
          </a:ln>
          <a:effectLst/>
        </p:spPr>
        <p:txBody>
          <a:bodyPr vert="horz" wrap="square" lIns="95409" tIns="47705" rIns="95409" bIns="47705" numCol="1" anchor="t" anchorCtr="0" compatLnSpc="1">
            <a:prstTxWarp prst="textNoShape">
              <a:avLst/>
            </a:prstTxWarp>
          </a:bodyPr>
          <a:lstStyle>
            <a:lvl1pPr algn="l" defTabSz="954088" eaLnBrk="1" hangingPunct="1">
              <a:defRPr sz="1300">
                <a:latin typeface="Arial Unicode MS" pitchFamily="34" charset="-128"/>
              </a:defRPr>
            </a:lvl1pPr>
          </a:lstStyle>
          <a:p>
            <a:pPr>
              <a:defRPr/>
            </a:pPr>
            <a:endParaRPr lang="de-DE"/>
          </a:p>
        </p:txBody>
      </p:sp>
      <p:sp>
        <p:nvSpPr>
          <p:cNvPr id="7171" name="Rectangle 3"/>
          <p:cNvSpPr>
            <a:spLocks noGrp="1" noChangeArrowheads="1"/>
          </p:cNvSpPr>
          <p:nvPr>
            <p:ph type="dt" sz="quarter" idx="1"/>
          </p:nvPr>
        </p:nvSpPr>
        <p:spPr bwMode="auto">
          <a:xfrm>
            <a:off x="3852863" y="0"/>
            <a:ext cx="2944812" cy="496809"/>
          </a:xfrm>
          <a:prstGeom prst="rect">
            <a:avLst/>
          </a:prstGeom>
          <a:noFill/>
          <a:ln w="9525">
            <a:noFill/>
            <a:miter lim="800000"/>
            <a:headEnd/>
            <a:tailEnd/>
          </a:ln>
          <a:effectLst/>
        </p:spPr>
        <p:txBody>
          <a:bodyPr vert="horz" wrap="square" lIns="95409" tIns="47705" rIns="95409" bIns="47705" numCol="1" anchor="t" anchorCtr="0" compatLnSpc="1">
            <a:prstTxWarp prst="textNoShape">
              <a:avLst/>
            </a:prstTxWarp>
          </a:bodyPr>
          <a:lstStyle>
            <a:lvl1pPr algn="r" defTabSz="954088" eaLnBrk="1" hangingPunct="1">
              <a:defRPr sz="1300">
                <a:latin typeface="Arial Unicode MS" pitchFamily="34" charset="-128"/>
              </a:defRPr>
            </a:lvl1pPr>
          </a:lstStyle>
          <a:p>
            <a:pPr>
              <a:defRPr/>
            </a:pPr>
            <a:fld id="{DB63A496-5EBC-4B1C-B92C-FC3D8BE3FF61}" type="datetime1">
              <a:rPr lang="de-DE"/>
              <a:pPr>
                <a:defRPr/>
              </a:pPr>
              <a:t>26.06.2023</a:t>
            </a:fld>
            <a:endParaRPr lang="de-DE"/>
          </a:p>
        </p:txBody>
      </p:sp>
      <p:sp>
        <p:nvSpPr>
          <p:cNvPr id="7172" name="Rectangle 4"/>
          <p:cNvSpPr>
            <a:spLocks noGrp="1" noChangeArrowheads="1"/>
          </p:cNvSpPr>
          <p:nvPr>
            <p:ph type="ftr" sz="quarter" idx="2"/>
          </p:nvPr>
        </p:nvSpPr>
        <p:spPr bwMode="auto">
          <a:xfrm>
            <a:off x="1" y="9429831"/>
            <a:ext cx="2944813" cy="496808"/>
          </a:xfrm>
          <a:prstGeom prst="rect">
            <a:avLst/>
          </a:prstGeom>
          <a:noFill/>
          <a:ln w="9525">
            <a:noFill/>
            <a:miter lim="800000"/>
            <a:headEnd/>
            <a:tailEnd/>
          </a:ln>
          <a:effectLst/>
        </p:spPr>
        <p:txBody>
          <a:bodyPr vert="horz" wrap="square" lIns="95409" tIns="47705" rIns="95409" bIns="47705" numCol="1" anchor="b" anchorCtr="0" compatLnSpc="1">
            <a:prstTxWarp prst="textNoShape">
              <a:avLst/>
            </a:prstTxWarp>
          </a:bodyPr>
          <a:lstStyle>
            <a:lvl1pPr algn="l" defTabSz="954088" eaLnBrk="1" hangingPunct="1">
              <a:defRPr sz="1300">
                <a:latin typeface="Arial Unicode MS" pitchFamily="34" charset="-128"/>
              </a:defRPr>
            </a:lvl1pPr>
          </a:lstStyle>
          <a:p>
            <a:pPr>
              <a:defRPr/>
            </a:pPr>
            <a:endParaRPr lang="de-DE"/>
          </a:p>
        </p:txBody>
      </p:sp>
      <p:sp>
        <p:nvSpPr>
          <p:cNvPr id="7173" name="Rectangle 5"/>
          <p:cNvSpPr>
            <a:spLocks noGrp="1" noChangeArrowheads="1"/>
          </p:cNvSpPr>
          <p:nvPr>
            <p:ph type="sldNum" sz="quarter" idx="3"/>
          </p:nvPr>
        </p:nvSpPr>
        <p:spPr bwMode="auto">
          <a:xfrm>
            <a:off x="3852863" y="9429831"/>
            <a:ext cx="2944812" cy="496808"/>
          </a:xfrm>
          <a:prstGeom prst="rect">
            <a:avLst/>
          </a:prstGeom>
          <a:noFill/>
          <a:ln w="9525">
            <a:noFill/>
            <a:miter lim="800000"/>
            <a:headEnd/>
            <a:tailEnd/>
          </a:ln>
          <a:effectLst/>
        </p:spPr>
        <p:txBody>
          <a:bodyPr vert="horz" wrap="square" lIns="95409" tIns="47705" rIns="95409" bIns="47705" numCol="1" anchor="b" anchorCtr="0" compatLnSpc="1">
            <a:prstTxWarp prst="textNoShape">
              <a:avLst/>
            </a:prstTxWarp>
          </a:bodyPr>
          <a:lstStyle>
            <a:lvl1pPr algn="r" defTabSz="954088" eaLnBrk="1" hangingPunct="1">
              <a:defRPr sz="1300">
                <a:latin typeface="Arial Unicode MS" panose="020B0604020202020204" pitchFamily="34" charset="-128"/>
              </a:defRPr>
            </a:lvl1pPr>
          </a:lstStyle>
          <a:p>
            <a:pPr>
              <a:defRPr/>
            </a:pPr>
            <a:fld id="{E0D048A4-DCC0-43B2-89A4-5F681667DF9A}" type="slidenum">
              <a:rPr lang="de-DE"/>
              <a:pPr>
                <a:defRPr/>
              </a:pPr>
              <a:t>‹Nr.›</a:t>
            </a:fld>
            <a:endParaRPr lang="de-DE"/>
          </a:p>
        </p:txBody>
      </p:sp>
    </p:spTree>
    <p:extLst>
      <p:ext uri="{BB962C8B-B14F-4D97-AF65-F5344CB8AC3E}">
        <p14:creationId xmlns:p14="http://schemas.microsoft.com/office/powerpoint/2010/main" val="3006213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44813" cy="496809"/>
          </a:xfrm>
          <a:prstGeom prst="rect">
            <a:avLst/>
          </a:prstGeom>
          <a:noFill/>
          <a:ln w="9525">
            <a:noFill/>
            <a:miter lim="800000"/>
            <a:headEnd/>
            <a:tailEnd/>
          </a:ln>
          <a:effectLst/>
        </p:spPr>
        <p:txBody>
          <a:bodyPr vert="horz" wrap="square" lIns="95409" tIns="47705" rIns="95409" bIns="47705" numCol="1" anchor="t" anchorCtr="0" compatLnSpc="1">
            <a:prstTxWarp prst="textNoShape">
              <a:avLst/>
            </a:prstTxWarp>
          </a:bodyPr>
          <a:lstStyle>
            <a:lvl1pPr algn="l" defTabSz="954088" eaLnBrk="1" hangingPunct="1">
              <a:defRPr sz="1300">
                <a:latin typeface="Arial Unicode MS" pitchFamily="34" charset="-128"/>
              </a:defRPr>
            </a:lvl1pPr>
          </a:lstStyle>
          <a:p>
            <a:pPr>
              <a:defRPr/>
            </a:pPr>
            <a:endParaRPr lang="de-DE"/>
          </a:p>
        </p:txBody>
      </p:sp>
      <p:sp>
        <p:nvSpPr>
          <p:cNvPr id="6147" name="Rectangle 3"/>
          <p:cNvSpPr>
            <a:spLocks noGrp="1" noChangeArrowheads="1"/>
          </p:cNvSpPr>
          <p:nvPr>
            <p:ph type="dt" idx="1"/>
          </p:nvPr>
        </p:nvSpPr>
        <p:spPr bwMode="auto">
          <a:xfrm>
            <a:off x="3852863" y="0"/>
            <a:ext cx="2944812" cy="496809"/>
          </a:xfrm>
          <a:prstGeom prst="rect">
            <a:avLst/>
          </a:prstGeom>
          <a:noFill/>
          <a:ln w="9525">
            <a:noFill/>
            <a:miter lim="800000"/>
            <a:headEnd/>
            <a:tailEnd/>
          </a:ln>
          <a:effectLst/>
        </p:spPr>
        <p:txBody>
          <a:bodyPr vert="horz" wrap="square" lIns="95409" tIns="47705" rIns="95409" bIns="47705" numCol="1" anchor="t" anchorCtr="0" compatLnSpc="1">
            <a:prstTxWarp prst="textNoShape">
              <a:avLst/>
            </a:prstTxWarp>
          </a:bodyPr>
          <a:lstStyle>
            <a:lvl1pPr algn="r" defTabSz="954088" eaLnBrk="1" hangingPunct="1">
              <a:defRPr sz="1300">
                <a:latin typeface="Arial Unicode MS" pitchFamily="34" charset="-128"/>
              </a:defRPr>
            </a:lvl1pPr>
          </a:lstStyle>
          <a:p>
            <a:pPr>
              <a:defRPr/>
            </a:pPr>
            <a:fld id="{78A4FD7C-F4D7-4888-90B6-2ACB8E3AA9BC}" type="datetime1">
              <a:rPr lang="de-DE"/>
              <a:pPr>
                <a:defRPr/>
              </a:pPr>
              <a:t>26.06.2023</a:t>
            </a:fld>
            <a:endParaRPr lang="de-DE"/>
          </a:p>
        </p:txBody>
      </p:sp>
      <p:sp>
        <p:nvSpPr>
          <p:cNvPr id="3076" name="Rectangle 4"/>
          <p:cNvSpPr>
            <a:spLocks noGrp="1" noRot="1" noChangeAspect="1" noChangeArrowheads="1" noTextEdit="1"/>
          </p:cNvSpPr>
          <p:nvPr>
            <p:ph type="sldImg" idx="2"/>
          </p:nvPr>
        </p:nvSpPr>
        <p:spPr bwMode="auto">
          <a:xfrm>
            <a:off x="919163" y="746125"/>
            <a:ext cx="4959350" cy="3719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1133475" y="4714122"/>
            <a:ext cx="4605338" cy="4466511"/>
          </a:xfrm>
          <a:prstGeom prst="rect">
            <a:avLst/>
          </a:prstGeom>
          <a:noFill/>
          <a:ln w="9525">
            <a:noFill/>
            <a:miter lim="800000"/>
            <a:headEnd/>
            <a:tailEnd/>
          </a:ln>
          <a:effectLst/>
        </p:spPr>
        <p:txBody>
          <a:bodyPr vert="horz" wrap="square" lIns="95409" tIns="47705" rIns="95409" bIns="47705"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50" name="Rectangle 6"/>
          <p:cNvSpPr>
            <a:spLocks noGrp="1" noChangeArrowheads="1"/>
          </p:cNvSpPr>
          <p:nvPr>
            <p:ph type="ftr" sz="quarter" idx="4"/>
          </p:nvPr>
        </p:nvSpPr>
        <p:spPr bwMode="auto">
          <a:xfrm>
            <a:off x="1" y="9429831"/>
            <a:ext cx="2944813" cy="496808"/>
          </a:xfrm>
          <a:prstGeom prst="rect">
            <a:avLst/>
          </a:prstGeom>
          <a:noFill/>
          <a:ln w="9525">
            <a:noFill/>
            <a:miter lim="800000"/>
            <a:headEnd/>
            <a:tailEnd/>
          </a:ln>
          <a:effectLst/>
        </p:spPr>
        <p:txBody>
          <a:bodyPr vert="horz" wrap="square" lIns="95409" tIns="47705" rIns="95409" bIns="47705" numCol="1" anchor="b" anchorCtr="0" compatLnSpc="1">
            <a:prstTxWarp prst="textNoShape">
              <a:avLst/>
            </a:prstTxWarp>
          </a:bodyPr>
          <a:lstStyle>
            <a:lvl1pPr algn="l" defTabSz="954088" eaLnBrk="1" hangingPunct="1">
              <a:defRPr sz="1300">
                <a:latin typeface="Arial Unicode MS" pitchFamily="34" charset="-128"/>
              </a:defRPr>
            </a:lvl1pPr>
          </a:lstStyle>
          <a:p>
            <a:pPr>
              <a:defRPr/>
            </a:pPr>
            <a:endParaRPr lang="de-DE"/>
          </a:p>
        </p:txBody>
      </p:sp>
      <p:sp>
        <p:nvSpPr>
          <p:cNvPr id="6151" name="Rectangle 7"/>
          <p:cNvSpPr>
            <a:spLocks noGrp="1" noChangeArrowheads="1"/>
          </p:cNvSpPr>
          <p:nvPr>
            <p:ph type="sldNum" sz="quarter" idx="5"/>
          </p:nvPr>
        </p:nvSpPr>
        <p:spPr bwMode="auto">
          <a:xfrm>
            <a:off x="3852863" y="9429831"/>
            <a:ext cx="2944812" cy="496808"/>
          </a:xfrm>
          <a:prstGeom prst="rect">
            <a:avLst/>
          </a:prstGeom>
          <a:noFill/>
          <a:ln w="9525">
            <a:noFill/>
            <a:miter lim="800000"/>
            <a:headEnd/>
            <a:tailEnd/>
          </a:ln>
          <a:effectLst/>
        </p:spPr>
        <p:txBody>
          <a:bodyPr vert="horz" wrap="square" lIns="95409" tIns="47705" rIns="95409" bIns="47705" numCol="1" anchor="b" anchorCtr="0" compatLnSpc="1">
            <a:prstTxWarp prst="textNoShape">
              <a:avLst/>
            </a:prstTxWarp>
          </a:bodyPr>
          <a:lstStyle>
            <a:lvl1pPr algn="r" defTabSz="954088" eaLnBrk="1" hangingPunct="1">
              <a:defRPr sz="1300">
                <a:latin typeface="Arial Unicode MS" panose="020B0604020202020204" pitchFamily="34" charset="-128"/>
              </a:defRPr>
            </a:lvl1pPr>
          </a:lstStyle>
          <a:p>
            <a:pPr>
              <a:defRPr/>
            </a:pPr>
            <a:fld id="{8CF2A30E-4248-45E5-8231-DA55C0B01C8E}" type="slidenum">
              <a:rPr lang="de-DE"/>
              <a:pPr>
                <a:defRPr/>
              </a:pPr>
              <a:t>‹Nr.›</a:t>
            </a:fld>
            <a:endParaRPr lang="de-DE"/>
          </a:p>
        </p:txBody>
      </p:sp>
    </p:spTree>
    <p:extLst>
      <p:ext uri="{BB962C8B-B14F-4D97-AF65-F5344CB8AC3E}">
        <p14:creationId xmlns:p14="http://schemas.microsoft.com/office/powerpoint/2010/main" val="198099665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Unicode MS" pitchFamily="34" charset="-128"/>
        <a:ea typeface="+mn-ea"/>
        <a:cs typeface="+mn-cs"/>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mn-ea"/>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0"/>
          </p:nvPr>
        </p:nvSpPr>
        <p:spPr/>
        <p:txBody>
          <a:bodyPr/>
          <a:lstStyle/>
          <a:p>
            <a:pPr>
              <a:defRPr/>
            </a:pPr>
            <a:fld id="{A087ECF8-CC69-4DC6-B154-2A08F5F41E78}" type="datetime1">
              <a:rPr lang="de-DE" smtClean="0"/>
              <a:t>26.06.2023</a:t>
            </a:fld>
            <a:endParaRPr lang="de-DE"/>
          </a:p>
        </p:txBody>
      </p:sp>
      <p:sp>
        <p:nvSpPr>
          <p:cNvPr id="5" name="Foliennummernplatzhalter 4"/>
          <p:cNvSpPr>
            <a:spLocks noGrp="1"/>
          </p:cNvSpPr>
          <p:nvPr>
            <p:ph type="sldNum" sz="quarter" idx="11"/>
          </p:nvPr>
        </p:nvSpPr>
        <p:spPr/>
        <p:txBody>
          <a:bodyPr/>
          <a:lstStyle/>
          <a:p>
            <a:fld id="{D9EF81EB-DB32-4383-A953-988A0212394A}" type="slidenum">
              <a:rPr lang="de-DE" smtClean="0"/>
              <a:pPr/>
              <a:t>1</a:t>
            </a:fld>
            <a:endParaRPr lang="de-DE"/>
          </a:p>
        </p:txBody>
      </p:sp>
      <p:sp>
        <p:nvSpPr>
          <p:cNvPr id="6" name="Kopfzeilenplatzhalter 5"/>
          <p:cNvSpPr>
            <a:spLocks noGrp="1"/>
          </p:cNvSpPr>
          <p:nvPr>
            <p:ph type="hdr" sz="quarter" idx="12"/>
          </p:nvPr>
        </p:nvSpPr>
        <p:spPr/>
        <p:txBody>
          <a:bodyPr/>
          <a:lstStyle/>
          <a:p>
            <a:pPr>
              <a:defRPr/>
            </a:pPr>
            <a:endParaRPr lang="de-DE"/>
          </a:p>
        </p:txBody>
      </p:sp>
    </p:spTree>
    <p:extLst>
      <p:ext uri="{BB962C8B-B14F-4D97-AF65-F5344CB8AC3E}">
        <p14:creationId xmlns:p14="http://schemas.microsoft.com/office/powerpoint/2010/main" val="599245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FD0F880F-499F-45F7-AE60-76D4AF5B8D1F}" type="datetime1">
              <a:rPr lang="de-DE" altLang="de-DE" sz="1300" smtClean="0"/>
              <a:pPr>
                <a:spcBef>
                  <a:spcPct val="0"/>
                </a:spcBef>
              </a:pPr>
              <a:t>26.06.2023</a:t>
            </a:fld>
            <a:endParaRPr lang="de-DE" altLang="de-DE" sz="1300"/>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CC0BA3E2-5BAC-4F1B-BFEF-677995B2F163}" type="slidenum">
              <a:rPr lang="de-DE" altLang="de-DE" sz="1300" smtClean="0"/>
              <a:pPr>
                <a:spcBef>
                  <a:spcPct val="0"/>
                </a:spcBef>
              </a:pPr>
              <a:t>12</a:t>
            </a:fld>
            <a:endParaRPr lang="de-DE" altLang="de-DE" sz="1300"/>
          </a:p>
        </p:txBody>
      </p:sp>
      <p:sp>
        <p:nvSpPr>
          <p:cNvPr id="26628" name="Rectangle 2"/>
          <p:cNvSpPr>
            <a:spLocks noGrp="1" noRot="1" noChangeAspect="1" noChangeArrowheads="1" noTextEdit="1"/>
          </p:cNvSpPr>
          <p:nvPr>
            <p:ph type="sldImg"/>
          </p:nvPr>
        </p:nvSpPr>
        <p:spPr>
          <a:solidFill>
            <a:srgbClr val="FFFFFF"/>
          </a:solidFill>
          <a:ln/>
        </p:spPr>
      </p:sp>
      <p:sp>
        <p:nvSpPr>
          <p:cNvPr id="2662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4151970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15626D3A-7445-4773-AC82-57D37D5BB454}" type="datetime1">
              <a:rPr lang="de-DE" altLang="de-DE" sz="1300" smtClean="0"/>
              <a:pPr>
                <a:spcBef>
                  <a:spcPct val="0"/>
                </a:spcBef>
              </a:pPr>
              <a:t>26.06.2023</a:t>
            </a:fld>
            <a:endParaRPr lang="de-DE" altLang="de-DE" sz="1300"/>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01C34CF0-F482-4575-B310-A2A8F7A2A8DC}" type="slidenum">
              <a:rPr lang="de-DE" altLang="de-DE" sz="1300" smtClean="0"/>
              <a:pPr>
                <a:spcBef>
                  <a:spcPct val="0"/>
                </a:spcBef>
              </a:pPr>
              <a:t>13</a:t>
            </a:fld>
            <a:endParaRPr lang="de-DE" altLang="de-DE" sz="1300"/>
          </a:p>
        </p:txBody>
      </p:sp>
      <p:sp>
        <p:nvSpPr>
          <p:cNvPr id="28676" name="Rectangle 2"/>
          <p:cNvSpPr>
            <a:spLocks noGrp="1" noRot="1" noChangeAspect="1" noChangeArrowheads="1" noTextEdit="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782738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AD947E6B-0782-47D3-B2F3-6D9B09D7877D}" type="datetime1">
              <a:rPr lang="de-DE" altLang="de-DE" sz="1300" smtClean="0"/>
              <a:pPr>
                <a:spcBef>
                  <a:spcPct val="0"/>
                </a:spcBef>
              </a:pPr>
              <a:t>26.06.2023</a:t>
            </a:fld>
            <a:endParaRPr lang="de-DE" altLang="de-DE" sz="1300"/>
          </a:p>
        </p:txBody>
      </p:sp>
      <p:sp>
        <p:nvSpPr>
          <p:cNvPr id="307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6B825C0B-F29E-42B1-9F45-55752DBFF3B3}" type="slidenum">
              <a:rPr lang="de-DE" altLang="de-DE" sz="1300" smtClean="0"/>
              <a:pPr>
                <a:spcBef>
                  <a:spcPct val="0"/>
                </a:spcBef>
              </a:pPr>
              <a:t>14</a:t>
            </a:fld>
            <a:endParaRPr lang="de-DE" altLang="de-DE" sz="1300"/>
          </a:p>
        </p:txBody>
      </p:sp>
      <p:sp>
        <p:nvSpPr>
          <p:cNvPr id="30724" name="Rectangle 2"/>
          <p:cNvSpPr>
            <a:spLocks noGrp="1" noRot="1" noChangeAspect="1" noChangeArrowheads="1" noTextEdit="1"/>
          </p:cNvSpPr>
          <p:nvPr>
            <p:ph type="sldImg"/>
          </p:nvPr>
        </p:nvSpPr>
        <p:spPr>
          <a:solidFill>
            <a:srgbClr val="FFFFFF"/>
          </a:solidFill>
          <a:ln/>
        </p:spPr>
      </p:sp>
      <p:sp>
        <p:nvSpPr>
          <p:cNvPr id="3072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dirty="0"/>
          </a:p>
        </p:txBody>
      </p:sp>
    </p:spTree>
    <p:extLst>
      <p:ext uri="{BB962C8B-B14F-4D97-AF65-F5344CB8AC3E}">
        <p14:creationId xmlns:p14="http://schemas.microsoft.com/office/powerpoint/2010/main" val="1284680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BAA43E02-5E41-4D71-B46F-DD0BB1329644}" type="datetime1">
              <a:rPr lang="de-DE" altLang="de-DE" sz="1300" smtClean="0"/>
              <a:pPr>
                <a:spcBef>
                  <a:spcPct val="0"/>
                </a:spcBef>
              </a:pPr>
              <a:t>26.06.2023</a:t>
            </a:fld>
            <a:endParaRPr lang="de-DE" altLang="de-DE" sz="1300"/>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747AC3DF-EC81-4BDF-A255-83B0E8407F6E}" type="slidenum">
              <a:rPr lang="de-DE" altLang="de-DE" sz="1300" smtClean="0"/>
              <a:pPr>
                <a:spcBef>
                  <a:spcPct val="0"/>
                </a:spcBef>
              </a:pPr>
              <a:t>15</a:t>
            </a:fld>
            <a:endParaRPr lang="de-DE" altLang="de-DE" sz="1300"/>
          </a:p>
        </p:txBody>
      </p:sp>
      <p:sp>
        <p:nvSpPr>
          <p:cNvPr id="32772" name="Rectangle 2"/>
          <p:cNvSpPr>
            <a:spLocks noGrp="1" noRot="1" noChangeAspect="1" noChangeArrowheads="1" noTextEdit="1"/>
          </p:cNvSpPr>
          <p:nvPr>
            <p:ph type="sldImg"/>
          </p:nvPr>
        </p:nvSpPr>
        <p:spPr>
          <a:solidFill>
            <a:srgbClr val="FFFFFF"/>
          </a:solidFill>
          <a:ln/>
        </p:spPr>
      </p:sp>
      <p:sp>
        <p:nvSpPr>
          <p:cNvPr id="3277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3858521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7BFE649A-2E93-4591-9485-563888F12146}" type="datetime1">
              <a:rPr lang="de-DE" altLang="de-DE" sz="1300" smtClean="0"/>
              <a:pPr>
                <a:spcBef>
                  <a:spcPct val="0"/>
                </a:spcBef>
              </a:pPr>
              <a:t>26.06.2023</a:t>
            </a:fld>
            <a:endParaRPr lang="de-DE" altLang="de-DE" sz="1300"/>
          </a:p>
        </p:txBody>
      </p:sp>
      <p:sp>
        <p:nvSpPr>
          <p:cNvPr id="36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9A12F57D-741A-4D48-874F-C2635CFB1464}" type="slidenum">
              <a:rPr lang="de-DE" altLang="de-DE" sz="1300" smtClean="0"/>
              <a:pPr>
                <a:spcBef>
                  <a:spcPct val="0"/>
                </a:spcBef>
              </a:pPr>
              <a:t>16</a:t>
            </a:fld>
            <a:endParaRPr lang="de-DE" altLang="de-DE" sz="1300"/>
          </a:p>
        </p:txBody>
      </p:sp>
      <p:sp>
        <p:nvSpPr>
          <p:cNvPr id="36868" name="Rectangle 2"/>
          <p:cNvSpPr>
            <a:spLocks noGrp="1" noRot="1" noChangeAspect="1" noChangeArrowheads="1" noTextEdit="1"/>
          </p:cNvSpPr>
          <p:nvPr>
            <p:ph type="sldImg"/>
          </p:nvPr>
        </p:nvSpPr>
        <p:spPr>
          <a:solidFill>
            <a:srgbClr val="FFFFFF"/>
          </a:solidFill>
          <a:ln/>
        </p:spPr>
      </p:sp>
      <p:sp>
        <p:nvSpPr>
          <p:cNvPr id="3686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altLang="de-DE" dirty="0" smtClean="0"/>
              <a:t>Nach erster Ansicht wäre weiter zu prüfen inklusive</a:t>
            </a:r>
            <a:r>
              <a:rPr lang="de-DE" altLang="de-DE" baseline="0" dirty="0" smtClean="0"/>
              <a:t> Dreiecksbetrug.</a:t>
            </a:r>
            <a:endParaRPr lang="de-DE" altLang="de-DE" dirty="0"/>
          </a:p>
        </p:txBody>
      </p:sp>
    </p:spTree>
    <p:extLst>
      <p:ext uri="{BB962C8B-B14F-4D97-AF65-F5344CB8AC3E}">
        <p14:creationId xmlns:p14="http://schemas.microsoft.com/office/powerpoint/2010/main" val="4068704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C8A09118-6610-494B-B71A-E77635066D49}" type="datetime1">
              <a:rPr lang="de-DE" altLang="de-DE" sz="1300" smtClean="0"/>
              <a:pPr>
                <a:spcBef>
                  <a:spcPct val="0"/>
                </a:spcBef>
              </a:pPr>
              <a:t>26.06.2023</a:t>
            </a:fld>
            <a:endParaRPr lang="de-DE" altLang="de-DE" sz="1300"/>
          </a:p>
        </p:txBody>
      </p:sp>
      <p:sp>
        <p:nvSpPr>
          <p:cNvPr id="38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F81EB334-57BB-4A16-9046-74AE8EC47228}" type="slidenum">
              <a:rPr lang="de-DE" altLang="de-DE" sz="1300" smtClean="0"/>
              <a:pPr>
                <a:spcBef>
                  <a:spcPct val="0"/>
                </a:spcBef>
              </a:pPr>
              <a:t>17</a:t>
            </a:fld>
            <a:endParaRPr lang="de-DE" altLang="de-DE" sz="1300"/>
          </a:p>
        </p:txBody>
      </p:sp>
      <p:sp>
        <p:nvSpPr>
          <p:cNvPr id="38916" name="Rectangle 2"/>
          <p:cNvSpPr>
            <a:spLocks noGrp="1" noRot="1" noChangeAspect="1" noChangeArrowheads="1" noTextEdit="1"/>
          </p:cNvSpPr>
          <p:nvPr>
            <p:ph type="sldImg"/>
          </p:nvPr>
        </p:nvSpPr>
        <p:spPr>
          <a:solidFill>
            <a:srgbClr val="FFFFFF"/>
          </a:solidFill>
          <a:ln/>
        </p:spPr>
      </p:sp>
      <p:sp>
        <p:nvSpPr>
          <p:cNvPr id="3891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4217769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3B8433D5-D6BA-4A96-96C7-416420A0FFFE}" type="datetime1">
              <a:rPr lang="de-DE" altLang="de-DE" sz="1300" smtClean="0"/>
              <a:pPr>
                <a:spcBef>
                  <a:spcPct val="0"/>
                </a:spcBef>
              </a:pPr>
              <a:t>26.06.2023</a:t>
            </a:fld>
            <a:endParaRPr lang="de-DE" altLang="de-DE" sz="1300"/>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A5EEBF61-076F-423F-80E8-06653E1D9B79}" type="slidenum">
              <a:rPr lang="de-DE" altLang="de-DE" sz="1300" smtClean="0"/>
              <a:pPr>
                <a:spcBef>
                  <a:spcPct val="0"/>
                </a:spcBef>
              </a:pPr>
              <a:t>18</a:t>
            </a:fld>
            <a:endParaRPr lang="de-DE" altLang="de-DE" sz="1300"/>
          </a:p>
        </p:txBody>
      </p:sp>
      <p:sp>
        <p:nvSpPr>
          <p:cNvPr id="16388" name="Rectangle 2"/>
          <p:cNvSpPr>
            <a:spLocks noGrp="1" noRot="1" noChangeAspect="1" noChangeArrowheads="1" noTextEdit="1"/>
          </p:cNvSpPr>
          <p:nvPr>
            <p:ph type="sldImg"/>
          </p:nvPr>
        </p:nvSpPr>
        <p:spPr>
          <a:solidFill>
            <a:srgbClr val="FFFFFF"/>
          </a:solidFill>
          <a:ln/>
        </p:spPr>
      </p:sp>
      <p:sp>
        <p:nvSpPr>
          <p:cNvPr id="1638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3596403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BA78F502-28C3-48C9-9A10-59C81F3FCDA9}" type="datetime1">
              <a:rPr lang="de-DE" altLang="de-DE" sz="1300" smtClean="0"/>
              <a:pPr>
                <a:spcBef>
                  <a:spcPct val="0"/>
                </a:spcBef>
              </a:pPr>
              <a:t>26.06.2023</a:t>
            </a:fld>
            <a:endParaRPr lang="de-DE" altLang="de-DE" sz="1300"/>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903B1692-38BE-469A-B8F3-18472CF60D89}" type="slidenum">
              <a:rPr lang="de-DE" altLang="de-DE" sz="1300" smtClean="0"/>
              <a:pPr>
                <a:spcBef>
                  <a:spcPct val="0"/>
                </a:spcBef>
              </a:pPr>
              <a:t>19</a:t>
            </a:fld>
            <a:endParaRPr lang="de-DE" altLang="de-DE" sz="1300"/>
          </a:p>
        </p:txBody>
      </p:sp>
      <p:sp>
        <p:nvSpPr>
          <p:cNvPr id="18436" name="Rectangle 2"/>
          <p:cNvSpPr>
            <a:spLocks noGrp="1" noRot="1" noChangeAspect="1" noChangeArrowheads="1" noTextEdit="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28226228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08DB086A-5499-4484-813D-BA16BFC7664E}" type="datetime1">
              <a:rPr lang="de-DE" altLang="de-DE" sz="1300" smtClean="0"/>
              <a:pPr>
                <a:spcBef>
                  <a:spcPct val="0"/>
                </a:spcBef>
              </a:pPr>
              <a:t>26.06.2023</a:t>
            </a:fld>
            <a:endParaRPr lang="de-DE" altLang="de-DE" sz="1300"/>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43C3ABB1-B769-4F48-A605-BF1007544819}" type="slidenum">
              <a:rPr lang="de-DE" altLang="de-DE" sz="1300" smtClean="0"/>
              <a:pPr>
                <a:spcBef>
                  <a:spcPct val="0"/>
                </a:spcBef>
              </a:pPr>
              <a:t>20</a:t>
            </a:fld>
            <a:endParaRPr lang="de-DE" altLang="de-DE" sz="1300"/>
          </a:p>
        </p:txBody>
      </p:sp>
      <p:sp>
        <p:nvSpPr>
          <p:cNvPr id="20484" name="Rectangle 2"/>
          <p:cNvSpPr>
            <a:spLocks noGrp="1" noRot="1" noChangeAspect="1" noChangeArrowheads="1" noTextEdit="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1624448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08DB086A-5499-4484-813D-BA16BFC7664E}" type="datetime1">
              <a:rPr lang="de-DE" altLang="de-DE" sz="1300" smtClean="0"/>
              <a:pPr>
                <a:spcBef>
                  <a:spcPct val="0"/>
                </a:spcBef>
              </a:pPr>
              <a:t>26.06.2023</a:t>
            </a:fld>
            <a:endParaRPr lang="de-DE" altLang="de-DE" sz="1300"/>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43C3ABB1-B769-4F48-A605-BF1007544819}" type="slidenum">
              <a:rPr lang="de-DE" altLang="de-DE" sz="1300" smtClean="0"/>
              <a:pPr>
                <a:spcBef>
                  <a:spcPct val="0"/>
                </a:spcBef>
              </a:pPr>
              <a:t>21</a:t>
            </a:fld>
            <a:endParaRPr lang="de-DE" altLang="de-DE" sz="1300"/>
          </a:p>
        </p:txBody>
      </p:sp>
      <p:sp>
        <p:nvSpPr>
          <p:cNvPr id="20484" name="Rectangle 2"/>
          <p:cNvSpPr>
            <a:spLocks noGrp="1" noRot="1" noChangeAspect="1" noChangeArrowheads="1" noTextEdit="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967732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9CCE0387-C99D-4075-BEBB-9379ED45A124}" type="datetime1">
              <a:rPr lang="de-DE" altLang="de-DE" sz="1300" smtClean="0"/>
              <a:pPr>
                <a:spcBef>
                  <a:spcPct val="0"/>
                </a:spcBef>
              </a:pPr>
              <a:t>26.06.2023</a:t>
            </a:fld>
            <a:endParaRPr lang="de-DE" altLang="de-DE" sz="1300"/>
          </a:p>
        </p:txBody>
      </p:sp>
      <p:sp>
        <p:nvSpPr>
          <p:cNvPr id="38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76C3756E-87DC-4AB8-B49C-017348AE5FEC}" type="slidenum">
              <a:rPr lang="de-DE" altLang="de-DE" sz="1300" smtClean="0"/>
              <a:pPr>
                <a:spcBef>
                  <a:spcPct val="0"/>
                </a:spcBef>
              </a:pPr>
              <a:t>2</a:t>
            </a:fld>
            <a:endParaRPr lang="de-DE" altLang="de-DE" sz="1300"/>
          </a:p>
        </p:txBody>
      </p:sp>
      <p:sp>
        <p:nvSpPr>
          <p:cNvPr id="38916" name="Rectangle 2"/>
          <p:cNvSpPr>
            <a:spLocks noGrp="1" noRot="1" noChangeAspect="1" noChangeArrowheads="1" noTextEdit="1"/>
          </p:cNvSpPr>
          <p:nvPr>
            <p:ph type="sldImg"/>
          </p:nvPr>
        </p:nvSpPr>
        <p:spPr>
          <a:solidFill>
            <a:srgbClr val="FFFFFF"/>
          </a:solidFill>
          <a:ln/>
        </p:spPr>
      </p:sp>
      <p:sp>
        <p:nvSpPr>
          <p:cNvPr id="3891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1516360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5325893E-247C-47C8-BBA4-C598439C68E4}" type="datetime1">
              <a:rPr lang="de-DE" altLang="de-DE" sz="1300" smtClean="0"/>
              <a:pPr>
                <a:spcBef>
                  <a:spcPct val="0"/>
                </a:spcBef>
              </a:pPr>
              <a:t>26.06.2023</a:t>
            </a:fld>
            <a:endParaRPr lang="de-DE" altLang="de-DE" sz="1300"/>
          </a:p>
        </p:txBody>
      </p:sp>
      <p:sp>
        <p:nvSpPr>
          <p:cNvPr id="8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A76C7272-3D56-4FF2-AB9D-BD78FBC07744}" type="slidenum">
              <a:rPr lang="de-DE" altLang="de-DE" sz="1300" smtClean="0"/>
              <a:pPr>
                <a:spcBef>
                  <a:spcPct val="0"/>
                </a:spcBef>
              </a:pPr>
              <a:t>5</a:t>
            </a:fld>
            <a:endParaRPr lang="de-DE" altLang="de-DE" sz="1300"/>
          </a:p>
        </p:txBody>
      </p:sp>
      <p:sp>
        <p:nvSpPr>
          <p:cNvPr id="8196" name="Rectangle 2"/>
          <p:cNvSpPr>
            <a:spLocks noGrp="1" noRot="1" noChangeAspect="1" noChangeArrowheads="1" noTextEdit="1"/>
          </p:cNvSpPr>
          <p:nvPr>
            <p:ph type="sldImg"/>
          </p:nvPr>
        </p:nvSpPr>
        <p:spPr>
          <a:solidFill>
            <a:srgbClr val="FFFFFF"/>
          </a:solidFill>
          <a:ln/>
        </p:spPr>
      </p:sp>
      <p:sp>
        <p:nvSpPr>
          <p:cNvPr id="819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3103308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0A344164-6F6D-49AA-B423-005DC29DA8BF}" type="datetime1">
              <a:rPr lang="de-DE" altLang="de-DE" sz="1300" smtClean="0"/>
              <a:pPr>
                <a:spcBef>
                  <a:spcPct val="0"/>
                </a:spcBef>
              </a:pPr>
              <a:t>26.06.2023</a:t>
            </a:fld>
            <a:endParaRPr lang="de-DE" altLang="de-DE" sz="1300"/>
          </a:p>
        </p:txBody>
      </p:sp>
      <p:sp>
        <p:nvSpPr>
          <p:cNvPr id="10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17071755-94EB-42AB-877A-AA3112C2A980}" type="slidenum">
              <a:rPr lang="de-DE" altLang="de-DE" sz="1300" smtClean="0"/>
              <a:pPr>
                <a:spcBef>
                  <a:spcPct val="0"/>
                </a:spcBef>
              </a:pPr>
              <a:t>6</a:t>
            </a:fld>
            <a:endParaRPr lang="de-DE" altLang="de-DE" sz="1300"/>
          </a:p>
        </p:txBody>
      </p:sp>
      <p:sp>
        <p:nvSpPr>
          <p:cNvPr id="10244" name="Rectangle 2"/>
          <p:cNvSpPr>
            <a:spLocks noGrp="1" noRot="1" noChangeAspect="1" noChangeArrowheads="1" noTextEdit="1"/>
          </p:cNvSpPr>
          <p:nvPr>
            <p:ph type="sldImg"/>
          </p:nvPr>
        </p:nvSpPr>
        <p:spPr>
          <a:solidFill>
            <a:srgbClr val="FFFFFF"/>
          </a:solidFill>
          <a:ln/>
        </p:spPr>
      </p:sp>
      <p:sp>
        <p:nvSpPr>
          <p:cNvPr id="1024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1125726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C5127D54-B6B4-4DAF-B6C7-D803A52A356E}" type="datetime1">
              <a:rPr lang="de-DE" altLang="de-DE" sz="1300" smtClean="0"/>
              <a:pPr>
                <a:spcBef>
                  <a:spcPct val="0"/>
                </a:spcBef>
              </a:pPr>
              <a:t>26.06.2023</a:t>
            </a:fld>
            <a:endParaRPr lang="de-DE" altLang="de-DE" sz="1300"/>
          </a:p>
        </p:txBody>
      </p:sp>
      <p:sp>
        <p:nvSpPr>
          <p:cNvPr id="122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CF4D0FC0-76F6-4DEB-887E-A184D559DCDA}" type="slidenum">
              <a:rPr lang="de-DE" altLang="de-DE" sz="1300" smtClean="0"/>
              <a:pPr>
                <a:spcBef>
                  <a:spcPct val="0"/>
                </a:spcBef>
              </a:pPr>
              <a:t>7</a:t>
            </a:fld>
            <a:endParaRPr lang="de-DE" altLang="de-DE" sz="1300"/>
          </a:p>
        </p:txBody>
      </p:sp>
      <p:sp>
        <p:nvSpPr>
          <p:cNvPr id="12292" name="Rectangle 2"/>
          <p:cNvSpPr>
            <a:spLocks noGrp="1" noRot="1" noChangeAspect="1" noChangeArrowheads="1" noTextEdit="1"/>
          </p:cNvSpPr>
          <p:nvPr>
            <p:ph type="sldImg"/>
          </p:nvPr>
        </p:nvSpPr>
        <p:spPr>
          <a:ln/>
        </p:spPr>
      </p:sp>
      <p:sp>
        <p:nvSpPr>
          <p:cNvPr id="122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p>
        </p:txBody>
      </p:sp>
    </p:spTree>
    <p:extLst>
      <p:ext uri="{BB962C8B-B14F-4D97-AF65-F5344CB8AC3E}">
        <p14:creationId xmlns:p14="http://schemas.microsoft.com/office/powerpoint/2010/main" val="3393894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C5127D54-B6B4-4DAF-B6C7-D803A52A356E}" type="datetime1">
              <a:rPr lang="de-DE" altLang="de-DE" sz="1300" smtClean="0"/>
              <a:pPr>
                <a:spcBef>
                  <a:spcPct val="0"/>
                </a:spcBef>
              </a:pPr>
              <a:t>26.06.2023</a:t>
            </a:fld>
            <a:endParaRPr lang="de-DE" altLang="de-DE" sz="1300"/>
          </a:p>
        </p:txBody>
      </p:sp>
      <p:sp>
        <p:nvSpPr>
          <p:cNvPr id="122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CF4D0FC0-76F6-4DEB-887E-A184D559DCDA}" type="slidenum">
              <a:rPr lang="de-DE" altLang="de-DE" sz="1300" smtClean="0"/>
              <a:pPr>
                <a:spcBef>
                  <a:spcPct val="0"/>
                </a:spcBef>
              </a:pPr>
              <a:t>8</a:t>
            </a:fld>
            <a:endParaRPr lang="de-DE" altLang="de-DE" sz="1300"/>
          </a:p>
        </p:txBody>
      </p:sp>
      <p:sp>
        <p:nvSpPr>
          <p:cNvPr id="12292" name="Rectangle 2"/>
          <p:cNvSpPr>
            <a:spLocks noGrp="1" noRot="1" noChangeAspect="1" noChangeArrowheads="1" noTextEdit="1"/>
          </p:cNvSpPr>
          <p:nvPr>
            <p:ph type="sldImg"/>
          </p:nvPr>
        </p:nvSpPr>
        <p:spPr>
          <a:ln/>
        </p:spPr>
      </p:sp>
      <p:sp>
        <p:nvSpPr>
          <p:cNvPr id="122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p>
        </p:txBody>
      </p:sp>
    </p:spTree>
    <p:extLst>
      <p:ext uri="{BB962C8B-B14F-4D97-AF65-F5344CB8AC3E}">
        <p14:creationId xmlns:p14="http://schemas.microsoft.com/office/powerpoint/2010/main" val="2919092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067D4A9A-79B1-431F-AE41-E402163D41C1}" type="datetime1">
              <a:rPr lang="de-DE" altLang="de-DE" sz="1300" smtClean="0"/>
              <a:pPr>
                <a:spcBef>
                  <a:spcPct val="0"/>
                </a:spcBef>
              </a:pPr>
              <a:t>26.06.2023</a:t>
            </a:fld>
            <a:endParaRPr lang="de-DE" altLang="de-DE" sz="1300"/>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4D101E89-8602-4248-B7AD-4CD5F4C955C7}" type="slidenum">
              <a:rPr lang="de-DE" altLang="de-DE" sz="1300" smtClean="0"/>
              <a:pPr>
                <a:spcBef>
                  <a:spcPct val="0"/>
                </a:spcBef>
              </a:pPr>
              <a:t>9</a:t>
            </a:fld>
            <a:endParaRPr lang="de-DE" altLang="de-DE" sz="1300"/>
          </a:p>
        </p:txBody>
      </p:sp>
      <p:sp>
        <p:nvSpPr>
          <p:cNvPr id="22532" name="Rectangle 2"/>
          <p:cNvSpPr>
            <a:spLocks noGrp="1" noRot="1" noChangeAspect="1" noChangeArrowheads="1" noTextEdit="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1445798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829A09EA-7B04-4499-933F-83D87082FEDD}" type="datetime1">
              <a:rPr lang="de-DE" altLang="de-DE" sz="1300" smtClean="0"/>
              <a:pPr>
                <a:spcBef>
                  <a:spcPct val="0"/>
                </a:spcBef>
              </a:pPr>
              <a:t>26.06.2023</a:t>
            </a:fld>
            <a:endParaRPr lang="de-DE" altLang="de-DE" sz="1300"/>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E636EF40-ABE4-4B51-B324-AF89E33A09C2}" type="slidenum">
              <a:rPr lang="de-DE" altLang="de-DE" sz="1300" smtClean="0"/>
              <a:pPr>
                <a:spcBef>
                  <a:spcPct val="0"/>
                </a:spcBef>
              </a:pPr>
              <a:t>10</a:t>
            </a:fld>
            <a:endParaRPr lang="de-DE" altLang="de-DE" sz="1300"/>
          </a:p>
        </p:txBody>
      </p:sp>
      <p:sp>
        <p:nvSpPr>
          <p:cNvPr id="24580" name="Rectangle 2"/>
          <p:cNvSpPr>
            <a:spLocks noGrp="1" noRot="1" noChangeAspect="1" noChangeArrowheads="1" noTextEdit="1"/>
          </p:cNvSpPr>
          <p:nvPr>
            <p:ph type="sldImg"/>
          </p:nvPr>
        </p:nvSpPr>
        <p:spPr>
          <a:solidFill>
            <a:srgbClr val="FFFFFF"/>
          </a:solidFill>
          <a:ln/>
        </p:spPr>
      </p:sp>
      <p:sp>
        <p:nvSpPr>
          <p:cNvPr id="2458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964023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829A09EA-7B04-4499-933F-83D87082FEDD}" type="datetime1">
              <a:rPr lang="de-DE" altLang="de-DE" sz="1300" smtClean="0"/>
              <a:pPr>
                <a:spcBef>
                  <a:spcPct val="0"/>
                </a:spcBef>
              </a:pPr>
              <a:t>26.06.2023</a:t>
            </a:fld>
            <a:endParaRPr lang="de-DE" altLang="de-DE" sz="1300"/>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Unicode MS" panose="020B0604020202020204" pitchFamily="34" charset="-128"/>
              </a:defRPr>
            </a:lvl1pPr>
            <a:lvl2pPr marL="742950" indent="-285750" defTabSz="954088">
              <a:spcBef>
                <a:spcPct val="30000"/>
              </a:spcBef>
              <a:defRPr sz="1200">
                <a:solidFill>
                  <a:schemeClr val="tx1"/>
                </a:solidFill>
                <a:latin typeface="Arial Unicode MS" panose="020B0604020202020204" pitchFamily="34" charset="-128"/>
              </a:defRPr>
            </a:lvl2pPr>
            <a:lvl3pPr marL="1143000" indent="-228600" defTabSz="954088">
              <a:spcBef>
                <a:spcPct val="30000"/>
              </a:spcBef>
              <a:defRPr sz="1200">
                <a:solidFill>
                  <a:schemeClr val="tx1"/>
                </a:solidFill>
                <a:latin typeface="Arial Unicode MS" panose="020B0604020202020204" pitchFamily="34" charset="-128"/>
              </a:defRPr>
            </a:lvl3pPr>
            <a:lvl4pPr marL="1600200" indent="-228600" defTabSz="954088">
              <a:spcBef>
                <a:spcPct val="30000"/>
              </a:spcBef>
              <a:defRPr sz="1200">
                <a:solidFill>
                  <a:schemeClr val="tx1"/>
                </a:solidFill>
                <a:latin typeface="Arial Unicode MS" panose="020B0604020202020204" pitchFamily="34" charset="-128"/>
              </a:defRPr>
            </a:lvl4pPr>
            <a:lvl5pPr marL="2057400" indent="-228600" defTabSz="954088">
              <a:spcBef>
                <a:spcPct val="30000"/>
              </a:spcBef>
              <a:defRPr sz="1200">
                <a:solidFill>
                  <a:schemeClr val="tx1"/>
                </a:solidFill>
                <a:latin typeface="Arial Unicode MS" panose="020B0604020202020204" pitchFamily="34" charset="-128"/>
              </a:defRPr>
            </a:lvl5pPr>
            <a:lvl6pPr marL="25146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6pPr>
            <a:lvl7pPr marL="29718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7pPr>
            <a:lvl8pPr marL="34290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8pPr>
            <a:lvl9pPr marL="3886200" indent="-228600" defTabSz="954088" eaLnBrk="0" fontAlgn="base" hangingPunct="0">
              <a:spcBef>
                <a:spcPct val="30000"/>
              </a:spcBef>
              <a:spcAft>
                <a:spcPct val="0"/>
              </a:spcAft>
              <a:defRPr sz="1200">
                <a:solidFill>
                  <a:schemeClr val="tx1"/>
                </a:solidFill>
                <a:latin typeface="Arial Unicode MS" panose="020B0604020202020204" pitchFamily="34" charset="-128"/>
              </a:defRPr>
            </a:lvl9pPr>
          </a:lstStyle>
          <a:p>
            <a:pPr>
              <a:spcBef>
                <a:spcPct val="0"/>
              </a:spcBef>
            </a:pPr>
            <a:fld id="{E636EF40-ABE4-4B51-B324-AF89E33A09C2}" type="slidenum">
              <a:rPr lang="de-DE" altLang="de-DE" sz="1300" smtClean="0"/>
              <a:pPr>
                <a:spcBef>
                  <a:spcPct val="0"/>
                </a:spcBef>
              </a:pPr>
              <a:t>11</a:t>
            </a:fld>
            <a:endParaRPr lang="de-DE" altLang="de-DE" sz="1300"/>
          </a:p>
        </p:txBody>
      </p:sp>
      <p:sp>
        <p:nvSpPr>
          <p:cNvPr id="24580" name="Rectangle 2"/>
          <p:cNvSpPr>
            <a:spLocks noGrp="1" noRot="1" noChangeAspect="1" noChangeArrowheads="1" noTextEdit="1"/>
          </p:cNvSpPr>
          <p:nvPr>
            <p:ph type="sldImg"/>
          </p:nvPr>
        </p:nvSpPr>
        <p:spPr>
          <a:solidFill>
            <a:srgbClr val="FFFFFF"/>
          </a:solidFill>
          <a:ln/>
        </p:spPr>
      </p:sp>
      <p:sp>
        <p:nvSpPr>
          <p:cNvPr id="2458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tLang="de-DE"/>
          </a:p>
        </p:txBody>
      </p:sp>
    </p:spTree>
    <p:extLst>
      <p:ext uri="{BB962C8B-B14F-4D97-AF65-F5344CB8AC3E}">
        <p14:creationId xmlns:p14="http://schemas.microsoft.com/office/powerpoint/2010/main" val="1643141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dirty="0"/>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lvl1pPr>
              <a:defRPr/>
            </a:lvl1pPr>
          </a:lstStyle>
          <a:p>
            <a:pPr>
              <a:defRPr/>
            </a:pPr>
            <a:fld id="{11564329-71A0-40AB-9646-7DFC15F659C1}" type="datetime1">
              <a:rPr lang="de-DE"/>
              <a:pPr>
                <a:defRPr/>
              </a:pPr>
              <a:t>26.06.2023</a:t>
            </a:fld>
            <a:endParaRPr lang="de-DE" dirty="0"/>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471F2AF-A0BC-4FAE-833E-FDDD08F5E699}" type="slidenum">
              <a:rPr lang="de-DE"/>
              <a:pPr>
                <a:defRPr/>
              </a:pPr>
              <a:t>‹Nr.›</a:t>
            </a:fld>
            <a:endParaRPr lang="de-DE" dirty="0"/>
          </a:p>
        </p:txBody>
      </p:sp>
    </p:spTree>
    <p:extLst>
      <p:ext uri="{BB962C8B-B14F-4D97-AF65-F5344CB8AC3E}">
        <p14:creationId xmlns:p14="http://schemas.microsoft.com/office/powerpoint/2010/main" val="3403848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38709B44-A993-4AD2-B45D-6563F3570106}" type="datetime1">
              <a:rPr lang="de-DE"/>
              <a:pPr>
                <a:defRPr/>
              </a:pPr>
              <a:t>26.06.2023</a:t>
            </a:fld>
            <a:endParaRPr lang="de-DE" dirty="0"/>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C97E337-440F-4F77-B111-5D8525E4F057}" type="slidenum">
              <a:rPr lang="de-DE"/>
              <a:pPr>
                <a:defRPr/>
              </a:pPr>
              <a:t>‹Nr.›</a:t>
            </a:fld>
            <a:endParaRPr lang="de-DE" dirty="0"/>
          </a:p>
        </p:txBody>
      </p:sp>
    </p:spTree>
    <p:extLst>
      <p:ext uri="{BB962C8B-B14F-4D97-AF65-F5344CB8AC3E}">
        <p14:creationId xmlns:p14="http://schemas.microsoft.com/office/powerpoint/2010/main" val="198686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C346E1E0-92CC-4B1E-B1BC-DB2EE0824016}" type="datetime1">
              <a:rPr lang="de-DE"/>
              <a:pPr>
                <a:defRPr/>
              </a:pPr>
              <a:t>26.06.2023</a:t>
            </a:fld>
            <a:endParaRPr lang="de-DE" dirty="0"/>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225BF42-2B44-4045-A3F5-19785F26ED2A}" type="slidenum">
              <a:rPr lang="de-DE"/>
              <a:pPr>
                <a:defRPr/>
              </a:pPr>
              <a:t>‹Nr.›</a:t>
            </a:fld>
            <a:endParaRPr lang="de-DE" dirty="0"/>
          </a:p>
        </p:txBody>
      </p:sp>
    </p:spTree>
    <p:extLst>
      <p:ext uri="{BB962C8B-B14F-4D97-AF65-F5344CB8AC3E}">
        <p14:creationId xmlns:p14="http://schemas.microsoft.com/office/powerpoint/2010/main" val="633059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pPr>
              <a:defRPr/>
            </a:pPr>
            <a:fld id="{45B03BCA-AF73-411E-9B1A-DD0917375E28}" type="datetimeFigureOut">
              <a:rPr lang="en-US"/>
              <a:pPr>
                <a:defRPr/>
              </a:pPr>
              <a:t>6/26/2023</a:t>
            </a:fld>
            <a:endParaRPr lang="en-US"/>
          </a:p>
        </p:txBody>
      </p:sp>
      <p:sp>
        <p:nvSpPr>
          <p:cNvPr id="5" name="Fußzeilenplatzhalter 4"/>
          <p:cNvSpPr>
            <a:spLocks noGrp="1"/>
          </p:cNvSpPr>
          <p:nvPr>
            <p:ph type="ftr" sz="quarter" idx="11"/>
          </p:nvPr>
        </p:nvSpPr>
        <p:spPr/>
        <p:txBody>
          <a:bodyPr/>
          <a:lstStyle>
            <a:lvl1pPr>
              <a:defRPr/>
            </a:lvl1pPr>
          </a:lstStyle>
          <a:p>
            <a:pPr>
              <a:defRPr/>
            </a:pPr>
            <a:endParaRPr lang="en-US"/>
          </a:p>
        </p:txBody>
      </p:sp>
      <p:sp>
        <p:nvSpPr>
          <p:cNvPr id="6" name="Foliennummernplatzhalter 5"/>
          <p:cNvSpPr>
            <a:spLocks noGrp="1"/>
          </p:cNvSpPr>
          <p:nvPr>
            <p:ph type="sldNum" sz="quarter" idx="12"/>
          </p:nvPr>
        </p:nvSpPr>
        <p:spPr/>
        <p:txBody>
          <a:bodyPr/>
          <a:lstStyle>
            <a:lvl1pPr>
              <a:defRPr/>
            </a:lvl1pPr>
          </a:lstStyle>
          <a:p>
            <a:pPr>
              <a:defRPr/>
            </a:pPr>
            <a:fld id="{0378CC4A-852D-428A-B87D-65616EC7503B}" type="slidenum">
              <a:rPr lang="en-US"/>
              <a:pPr>
                <a:defRPr/>
              </a:pPr>
              <a:t>‹Nr.›</a:t>
            </a:fld>
            <a:endParaRPr lang="en-US"/>
          </a:p>
        </p:txBody>
      </p:sp>
    </p:spTree>
    <p:extLst>
      <p:ext uri="{BB962C8B-B14F-4D97-AF65-F5344CB8AC3E}">
        <p14:creationId xmlns:p14="http://schemas.microsoft.com/office/powerpoint/2010/main" val="172923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lvl1pPr>
              <a:defRPr/>
            </a:lvl1pPr>
          </a:lstStyle>
          <a:p>
            <a:pPr>
              <a:defRPr/>
            </a:pPr>
            <a:fld id="{45B03BCA-AF73-411E-9B1A-DD0917375E28}" type="datetimeFigureOut">
              <a:rPr lang="en-US"/>
              <a:pPr>
                <a:defRPr/>
              </a:pPr>
              <a:t>6/26/2023</a:t>
            </a:fld>
            <a:endParaRPr lang="en-US"/>
          </a:p>
        </p:txBody>
      </p:sp>
      <p:sp>
        <p:nvSpPr>
          <p:cNvPr id="5" name="Fußzeilenplatzhalter 4"/>
          <p:cNvSpPr>
            <a:spLocks noGrp="1"/>
          </p:cNvSpPr>
          <p:nvPr>
            <p:ph type="ftr" sz="quarter" idx="11"/>
          </p:nvPr>
        </p:nvSpPr>
        <p:spPr/>
        <p:txBody>
          <a:bodyPr/>
          <a:lstStyle>
            <a:lvl1pPr>
              <a:defRPr/>
            </a:lvl1pPr>
          </a:lstStyle>
          <a:p>
            <a:pPr>
              <a:defRPr/>
            </a:pPr>
            <a:endParaRPr lang="en-US"/>
          </a:p>
        </p:txBody>
      </p:sp>
      <p:sp>
        <p:nvSpPr>
          <p:cNvPr id="6" name="Foliennummernplatzhalter 5"/>
          <p:cNvSpPr>
            <a:spLocks noGrp="1"/>
          </p:cNvSpPr>
          <p:nvPr>
            <p:ph type="sldNum" sz="quarter" idx="12"/>
          </p:nvPr>
        </p:nvSpPr>
        <p:spPr/>
        <p:txBody>
          <a:bodyPr/>
          <a:lstStyle>
            <a:lvl1pPr>
              <a:defRPr/>
            </a:lvl1pPr>
          </a:lstStyle>
          <a:p>
            <a:pPr>
              <a:defRPr/>
            </a:pPr>
            <a:fld id="{C04CD173-36A4-436E-940F-6E3983C1A420}" type="slidenum">
              <a:rPr lang="en-US"/>
              <a:pPr>
                <a:defRPr/>
              </a:pPr>
              <a:t>‹Nr.›</a:t>
            </a:fld>
            <a:endParaRPr lang="en-US"/>
          </a:p>
        </p:txBody>
      </p:sp>
    </p:spTree>
    <p:extLst>
      <p:ext uri="{BB962C8B-B14F-4D97-AF65-F5344CB8AC3E}">
        <p14:creationId xmlns:p14="http://schemas.microsoft.com/office/powerpoint/2010/main" val="4269589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45B03BCA-AF73-411E-9B1A-DD0917375E28}" type="datetimeFigureOut">
              <a:rPr lang="en-US"/>
              <a:pPr>
                <a:defRPr/>
              </a:pPr>
              <a:t>6/26/2023</a:t>
            </a:fld>
            <a:endParaRPr lang="en-US"/>
          </a:p>
        </p:txBody>
      </p:sp>
      <p:sp>
        <p:nvSpPr>
          <p:cNvPr id="5" name="Fußzeilenplatzhalter 4"/>
          <p:cNvSpPr>
            <a:spLocks noGrp="1"/>
          </p:cNvSpPr>
          <p:nvPr>
            <p:ph type="ftr" sz="quarter" idx="11"/>
          </p:nvPr>
        </p:nvSpPr>
        <p:spPr/>
        <p:txBody>
          <a:bodyPr/>
          <a:lstStyle>
            <a:lvl1pPr>
              <a:defRPr/>
            </a:lvl1pPr>
          </a:lstStyle>
          <a:p>
            <a:pPr>
              <a:defRPr/>
            </a:pPr>
            <a:endParaRPr lang="en-US"/>
          </a:p>
        </p:txBody>
      </p:sp>
      <p:sp>
        <p:nvSpPr>
          <p:cNvPr id="6" name="Foliennummernplatzhalter 5"/>
          <p:cNvSpPr>
            <a:spLocks noGrp="1"/>
          </p:cNvSpPr>
          <p:nvPr>
            <p:ph type="sldNum" sz="quarter" idx="12"/>
          </p:nvPr>
        </p:nvSpPr>
        <p:spPr/>
        <p:txBody>
          <a:bodyPr/>
          <a:lstStyle>
            <a:lvl1pPr>
              <a:defRPr/>
            </a:lvl1pPr>
          </a:lstStyle>
          <a:p>
            <a:pPr>
              <a:defRPr/>
            </a:pPr>
            <a:fld id="{BFA3FA70-297E-40EE-A6CF-83C193F801F0}" type="slidenum">
              <a:rPr lang="en-US"/>
              <a:pPr>
                <a:defRPr/>
              </a:pPr>
              <a:t>‹Nr.›</a:t>
            </a:fld>
            <a:endParaRPr lang="en-US"/>
          </a:p>
        </p:txBody>
      </p:sp>
    </p:spTree>
    <p:extLst>
      <p:ext uri="{BB962C8B-B14F-4D97-AF65-F5344CB8AC3E}">
        <p14:creationId xmlns:p14="http://schemas.microsoft.com/office/powerpoint/2010/main" val="1024538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3"/>
          <p:cNvSpPr>
            <a:spLocks noGrp="1"/>
          </p:cNvSpPr>
          <p:nvPr>
            <p:ph type="dt" sz="half" idx="10"/>
          </p:nvPr>
        </p:nvSpPr>
        <p:spPr/>
        <p:txBody>
          <a:bodyPr/>
          <a:lstStyle>
            <a:lvl1pPr>
              <a:defRPr/>
            </a:lvl1pPr>
          </a:lstStyle>
          <a:p>
            <a:pPr>
              <a:defRPr/>
            </a:pPr>
            <a:fld id="{45B03BCA-AF73-411E-9B1A-DD0917375E28}" type="datetimeFigureOut">
              <a:rPr lang="en-US"/>
              <a:pPr>
                <a:defRPr/>
              </a:pPr>
              <a:t>6/26/2023</a:t>
            </a:fld>
            <a:endParaRPr lang="en-US"/>
          </a:p>
        </p:txBody>
      </p:sp>
      <p:sp>
        <p:nvSpPr>
          <p:cNvPr id="6" name="Fußzeilenplatzhalter 4"/>
          <p:cNvSpPr>
            <a:spLocks noGrp="1"/>
          </p:cNvSpPr>
          <p:nvPr>
            <p:ph type="ftr" sz="quarter" idx="11"/>
          </p:nvPr>
        </p:nvSpPr>
        <p:spPr/>
        <p:txBody>
          <a:bodyPr/>
          <a:lstStyle>
            <a:lvl1pPr>
              <a:defRPr/>
            </a:lvl1pPr>
          </a:lstStyle>
          <a:p>
            <a:pPr>
              <a:defRPr/>
            </a:pPr>
            <a:endParaRPr lang="en-US"/>
          </a:p>
        </p:txBody>
      </p:sp>
      <p:sp>
        <p:nvSpPr>
          <p:cNvPr id="7" name="Foliennummernplatzhalter 5"/>
          <p:cNvSpPr>
            <a:spLocks noGrp="1"/>
          </p:cNvSpPr>
          <p:nvPr>
            <p:ph type="sldNum" sz="quarter" idx="12"/>
          </p:nvPr>
        </p:nvSpPr>
        <p:spPr/>
        <p:txBody>
          <a:bodyPr/>
          <a:lstStyle>
            <a:lvl1pPr>
              <a:defRPr/>
            </a:lvl1pPr>
          </a:lstStyle>
          <a:p>
            <a:pPr>
              <a:defRPr/>
            </a:pPr>
            <a:fld id="{9E8FE521-C9CC-453F-962D-C9BF77DE98D6}" type="slidenum">
              <a:rPr lang="en-US"/>
              <a:pPr>
                <a:defRPr/>
              </a:pPr>
              <a:t>‹Nr.›</a:t>
            </a:fld>
            <a:endParaRPr lang="en-US"/>
          </a:p>
        </p:txBody>
      </p:sp>
    </p:spTree>
    <p:extLst>
      <p:ext uri="{BB962C8B-B14F-4D97-AF65-F5344CB8AC3E}">
        <p14:creationId xmlns:p14="http://schemas.microsoft.com/office/powerpoint/2010/main" val="3678680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3"/>
          <p:cNvSpPr>
            <a:spLocks noGrp="1"/>
          </p:cNvSpPr>
          <p:nvPr>
            <p:ph type="dt" sz="half" idx="10"/>
          </p:nvPr>
        </p:nvSpPr>
        <p:spPr/>
        <p:txBody>
          <a:bodyPr/>
          <a:lstStyle>
            <a:lvl1pPr>
              <a:defRPr/>
            </a:lvl1pPr>
          </a:lstStyle>
          <a:p>
            <a:pPr>
              <a:defRPr/>
            </a:pPr>
            <a:fld id="{45B03BCA-AF73-411E-9B1A-DD0917375E28}" type="datetimeFigureOut">
              <a:rPr lang="en-US"/>
              <a:pPr>
                <a:defRPr/>
              </a:pPr>
              <a:t>6/26/2023</a:t>
            </a:fld>
            <a:endParaRPr lang="en-US"/>
          </a:p>
        </p:txBody>
      </p:sp>
      <p:sp>
        <p:nvSpPr>
          <p:cNvPr id="8" name="Fußzeilenplatzhalter 4"/>
          <p:cNvSpPr>
            <a:spLocks noGrp="1"/>
          </p:cNvSpPr>
          <p:nvPr>
            <p:ph type="ftr" sz="quarter" idx="11"/>
          </p:nvPr>
        </p:nvSpPr>
        <p:spPr/>
        <p:txBody>
          <a:bodyPr/>
          <a:lstStyle>
            <a:lvl1pPr>
              <a:defRPr/>
            </a:lvl1pPr>
          </a:lstStyle>
          <a:p>
            <a:pPr>
              <a:defRPr/>
            </a:pPr>
            <a:endParaRPr lang="en-US"/>
          </a:p>
        </p:txBody>
      </p:sp>
      <p:sp>
        <p:nvSpPr>
          <p:cNvPr id="9" name="Foliennummernplatzhalter 5"/>
          <p:cNvSpPr>
            <a:spLocks noGrp="1"/>
          </p:cNvSpPr>
          <p:nvPr>
            <p:ph type="sldNum" sz="quarter" idx="12"/>
          </p:nvPr>
        </p:nvSpPr>
        <p:spPr/>
        <p:txBody>
          <a:bodyPr/>
          <a:lstStyle>
            <a:lvl1pPr>
              <a:defRPr/>
            </a:lvl1pPr>
          </a:lstStyle>
          <a:p>
            <a:pPr>
              <a:defRPr/>
            </a:pPr>
            <a:fld id="{B269C863-28C3-48ED-A366-C3475C1887C4}" type="slidenum">
              <a:rPr lang="en-US"/>
              <a:pPr>
                <a:defRPr/>
              </a:pPr>
              <a:t>‹Nr.›</a:t>
            </a:fld>
            <a:endParaRPr lang="en-US"/>
          </a:p>
        </p:txBody>
      </p:sp>
    </p:spTree>
    <p:extLst>
      <p:ext uri="{BB962C8B-B14F-4D97-AF65-F5344CB8AC3E}">
        <p14:creationId xmlns:p14="http://schemas.microsoft.com/office/powerpoint/2010/main" val="2585435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Datumsplatzhalter 3"/>
          <p:cNvSpPr>
            <a:spLocks noGrp="1"/>
          </p:cNvSpPr>
          <p:nvPr>
            <p:ph type="dt" sz="half" idx="10"/>
          </p:nvPr>
        </p:nvSpPr>
        <p:spPr/>
        <p:txBody>
          <a:bodyPr/>
          <a:lstStyle>
            <a:lvl1pPr>
              <a:defRPr/>
            </a:lvl1pPr>
          </a:lstStyle>
          <a:p>
            <a:pPr>
              <a:defRPr/>
            </a:pPr>
            <a:fld id="{45B03BCA-AF73-411E-9B1A-DD0917375E28}" type="datetimeFigureOut">
              <a:rPr lang="en-US"/>
              <a:pPr>
                <a:defRPr/>
              </a:pPr>
              <a:t>6/26/2023</a:t>
            </a:fld>
            <a:endParaRPr lang="en-US"/>
          </a:p>
        </p:txBody>
      </p:sp>
      <p:sp>
        <p:nvSpPr>
          <p:cNvPr id="4" name="Fußzeilenplatzhalter 4"/>
          <p:cNvSpPr>
            <a:spLocks noGrp="1"/>
          </p:cNvSpPr>
          <p:nvPr>
            <p:ph type="ftr" sz="quarter" idx="11"/>
          </p:nvPr>
        </p:nvSpPr>
        <p:spPr/>
        <p:txBody>
          <a:bodyPr/>
          <a:lstStyle>
            <a:lvl1pPr>
              <a:defRPr/>
            </a:lvl1pPr>
          </a:lstStyle>
          <a:p>
            <a:pPr>
              <a:defRPr/>
            </a:pPr>
            <a:endParaRPr lang="en-US"/>
          </a:p>
        </p:txBody>
      </p:sp>
      <p:sp>
        <p:nvSpPr>
          <p:cNvPr id="5" name="Foliennummernplatzhalter 5"/>
          <p:cNvSpPr>
            <a:spLocks noGrp="1"/>
          </p:cNvSpPr>
          <p:nvPr>
            <p:ph type="sldNum" sz="quarter" idx="12"/>
          </p:nvPr>
        </p:nvSpPr>
        <p:spPr/>
        <p:txBody>
          <a:bodyPr/>
          <a:lstStyle>
            <a:lvl1pPr>
              <a:defRPr/>
            </a:lvl1pPr>
          </a:lstStyle>
          <a:p>
            <a:pPr>
              <a:defRPr/>
            </a:pPr>
            <a:fld id="{DB8BE10F-8F89-4AC5-930E-6743E9C5F9C9}" type="slidenum">
              <a:rPr lang="en-US"/>
              <a:pPr>
                <a:defRPr/>
              </a:pPr>
              <a:t>‹Nr.›</a:t>
            </a:fld>
            <a:endParaRPr lang="en-US"/>
          </a:p>
        </p:txBody>
      </p:sp>
    </p:spTree>
    <p:extLst>
      <p:ext uri="{BB962C8B-B14F-4D97-AF65-F5344CB8AC3E}">
        <p14:creationId xmlns:p14="http://schemas.microsoft.com/office/powerpoint/2010/main" val="2004727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45B03BCA-AF73-411E-9B1A-DD0917375E28}" type="datetimeFigureOut">
              <a:rPr lang="en-US"/>
              <a:pPr>
                <a:defRPr/>
              </a:pPr>
              <a:t>6/26/2023</a:t>
            </a:fld>
            <a:endParaRPr lang="en-US"/>
          </a:p>
        </p:txBody>
      </p:sp>
      <p:sp>
        <p:nvSpPr>
          <p:cNvPr id="3" name="Fußzeilenplatzhalter 4"/>
          <p:cNvSpPr>
            <a:spLocks noGrp="1"/>
          </p:cNvSpPr>
          <p:nvPr>
            <p:ph type="ftr" sz="quarter" idx="11"/>
          </p:nvPr>
        </p:nvSpPr>
        <p:spPr/>
        <p:txBody>
          <a:bodyPr/>
          <a:lstStyle>
            <a:lvl1pPr>
              <a:defRPr/>
            </a:lvl1pPr>
          </a:lstStyle>
          <a:p>
            <a:pPr>
              <a:defRPr/>
            </a:pPr>
            <a:endParaRPr lang="en-US"/>
          </a:p>
        </p:txBody>
      </p:sp>
      <p:sp>
        <p:nvSpPr>
          <p:cNvPr id="4" name="Foliennummernplatzhalter 5"/>
          <p:cNvSpPr>
            <a:spLocks noGrp="1"/>
          </p:cNvSpPr>
          <p:nvPr>
            <p:ph type="sldNum" sz="quarter" idx="12"/>
          </p:nvPr>
        </p:nvSpPr>
        <p:spPr/>
        <p:txBody>
          <a:bodyPr/>
          <a:lstStyle>
            <a:lvl1pPr>
              <a:defRPr/>
            </a:lvl1pPr>
          </a:lstStyle>
          <a:p>
            <a:pPr>
              <a:defRPr/>
            </a:pPr>
            <a:fld id="{C58EF20C-10D3-4962-B3DA-7506BE34BAC2}" type="slidenum">
              <a:rPr lang="en-US"/>
              <a:pPr>
                <a:defRPr/>
              </a:pPr>
              <a:t>‹Nr.›</a:t>
            </a:fld>
            <a:endParaRPr lang="en-US"/>
          </a:p>
        </p:txBody>
      </p:sp>
    </p:spTree>
    <p:extLst>
      <p:ext uri="{BB962C8B-B14F-4D97-AF65-F5344CB8AC3E}">
        <p14:creationId xmlns:p14="http://schemas.microsoft.com/office/powerpoint/2010/main" val="2758135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5B03BCA-AF73-411E-9B1A-DD0917375E28}" type="datetimeFigureOut">
              <a:rPr lang="en-US"/>
              <a:pPr>
                <a:defRPr/>
              </a:pPr>
              <a:t>6/26/2023</a:t>
            </a:fld>
            <a:endParaRPr lang="en-US"/>
          </a:p>
        </p:txBody>
      </p:sp>
      <p:sp>
        <p:nvSpPr>
          <p:cNvPr id="6" name="Fußzeilenplatzhalter 4"/>
          <p:cNvSpPr>
            <a:spLocks noGrp="1"/>
          </p:cNvSpPr>
          <p:nvPr>
            <p:ph type="ftr" sz="quarter" idx="11"/>
          </p:nvPr>
        </p:nvSpPr>
        <p:spPr/>
        <p:txBody>
          <a:bodyPr/>
          <a:lstStyle>
            <a:lvl1pPr>
              <a:defRPr/>
            </a:lvl1pPr>
          </a:lstStyle>
          <a:p>
            <a:pPr>
              <a:defRPr/>
            </a:pPr>
            <a:endParaRPr lang="en-US"/>
          </a:p>
        </p:txBody>
      </p:sp>
      <p:sp>
        <p:nvSpPr>
          <p:cNvPr id="7" name="Foliennummernplatzhalter 5"/>
          <p:cNvSpPr>
            <a:spLocks noGrp="1"/>
          </p:cNvSpPr>
          <p:nvPr>
            <p:ph type="sldNum" sz="quarter" idx="12"/>
          </p:nvPr>
        </p:nvSpPr>
        <p:spPr/>
        <p:txBody>
          <a:bodyPr/>
          <a:lstStyle>
            <a:lvl1pPr>
              <a:defRPr/>
            </a:lvl1pPr>
          </a:lstStyle>
          <a:p>
            <a:pPr>
              <a:defRPr/>
            </a:pPr>
            <a:fld id="{CD654401-3B57-42A1-B21E-68DA849988F2}" type="slidenum">
              <a:rPr lang="en-US"/>
              <a:pPr>
                <a:defRPr/>
              </a:pPr>
              <a:t>‹Nr.›</a:t>
            </a:fld>
            <a:endParaRPr lang="en-US"/>
          </a:p>
        </p:txBody>
      </p:sp>
    </p:spTree>
    <p:extLst>
      <p:ext uri="{BB962C8B-B14F-4D97-AF65-F5344CB8AC3E}">
        <p14:creationId xmlns:p14="http://schemas.microsoft.com/office/powerpoint/2010/main" val="170171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724942"/>
          </a:xfrm>
          <a:prstGeom prst="rect">
            <a:avLst/>
          </a:prstGeom>
        </p:spPr>
        <p:txBody>
          <a:bodyPr/>
          <a:lstStyle>
            <a:lvl1pPr>
              <a:defRPr>
                <a:latin typeface="Calibri"/>
                <a:cs typeface="Calibri"/>
              </a:defRPr>
            </a:lvl1pPr>
          </a:lstStyle>
          <a:p>
            <a:r>
              <a:rPr lang="de-DE"/>
              <a:t>Titelmasterformat durch Klicken bearbeiten</a:t>
            </a:r>
            <a:endParaRPr lang="de-DE" dirty="0"/>
          </a:p>
        </p:txBody>
      </p:sp>
      <p:sp>
        <p:nvSpPr>
          <p:cNvPr id="3" name="Inhaltsplatzhalt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80A187D1-3231-42A8-875D-2991175CFD16}" type="datetime1">
              <a:rPr lang="de-DE"/>
              <a:pPr>
                <a:defRPr/>
              </a:pPr>
              <a:t>26.06.2023</a:t>
            </a:fld>
            <a:endParaRPr lang="de-DE" dirty="0"/>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D59554B-C77F-4861-B26A-5700492D6923}" type="slidenum">
              <a:rPr lang="de-DE"/>
              <a:pPr>
                <a:defRPr/>
              </a:pPr>
              <a:t>‹Nr.›</a:t>
            </a:fld>
            <a:endParaRPr lang="de-DE" dirty="0"/>
          </a:p>
        </p:txBody>
      </p:sp>
    </p:spTree>
    <p:extLst>
      <p:ext uri="{BB962C8B-B14F-4D97-AF65-F5344CB8AC3E}">
        <p14:creationId xmlns:p14="http://schemas.microsoft.com/office/powerpoint/2010/main" val="13080444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5B03BCA-AF73-411E-9B1A-DD0917375E28}" type="datetimeFigureOut">
              <a:rPr lang="en-US"/>
              <a:pPr>
                <a:defRPr/>
              </a:pPr>
              <a:t>6/26/2023</a:t>
            </a:fld>
            <a:endParaRPr lang="en-US"/>
          </a:p>
        </p:txBody>
      </p:sp>
      <p:sp>
        <p:nvSpPr>
          <p:cNvPr id="6" name="Fußzeilenplatzhalter 4"/>
          <p:cNvSpPr>
            <a:spLocks noGrp="1"/>
          </p:cNvSpPr>
          <p:nvPr>
            <p:ph type="ftr" sz="quarter" idx="11"/>
          </p:nvPr>
        </p:nvSpPr>
        <p:spPr/>
        <p:txBody>
          <a:bodyPr/>
          <a:lstStyle>
            <a:lvl1pPr>
              <a:defRPr/>
            </a:lvl1pPr>
          </a:lstStyle>
          <a:p>
            <a:pPr>
              <a:defRPr/>
            </a:pPr>
            <a:endParaRPr lang="en-US"/>
          </a:p>
        </p:txBody>
      </p:sp>
      <p:sp>
        <p:nvSpPr>
          <p:cNvPr id="7" name="Foliennummernplatzhalter 5"/>
          <p:cNvSpPr>
            <a:spLocks noGrp="1"/>
          </p:cNvSpPr>
          <p:nvPr>
            <p:ph type="sldNum" sz="quarter" idx="12"/>
          </p:nvPr>
        </p:nvSpPr>
        <p:spPr/>
        <p:txBody>
          <a:bodyPr/>
          <a:lstStyle>
            <a:lvl1pPr>
              <a:defRPr/>
            </a:lvl1pPr>
          </a:lstStyle>
          <a:p>
            <a:pPr>
              <a:defRPr/>
            </a:pPr>
            <a:fld id="{9E4F1805-7AD0-48C0-B558-7E34D3066314}" type="slidenum">
              <a:rPr lang="en-US"/>
              <a:pPr>
                <a:defRPr/>
              </a:pPr>
              <a:t>‹Nr.›</a:t>
            </a:fld>
            <a:endParaRPr lang="en-US"/>
          </a:p>
        </p:txBody>
      </p:sp>
    </p:spTree>
    <p:extLst>
      <p:ext uri="{BB962C8B-B14F-4D97-AF65-F5344CB8AC3E}">
        <p14:creationId xmlns:p14="http://schemas.microsoft.com/office/powerpoint/2010/main" val="35702394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lvl1pPr>
              <a:defRPr/>
            </a:lvl1pPr>
          </a:lstStyle>
          <a:p>
            <a:pPr>
              <a:defRPr/>
            </a:pPr>
            <a:fld id="{45B03BCA-AF73-411E-9B1A-DD0917375E28}" type="datetimeFigureOut">
              <a:rPr lang="en-US"/>
              <a:pPr>
                <a:defRPr/>
              </a:pPr>
              <a:t>6/26/2023</a:t>
            </a:fld>
            <a:endParaRPr lang="en-US"/>
          </a:p>
        </p:txBody>
      </p:sp>
      <p:sp>
        <p:nvSpPr>
          <p:cNvPr id="5" name="Fußzeilenplatzhalter 4"/>
          <p:cNvSpPr>
            <a:spLocks noGrp="1"/>
          </p:cNvSpPr>
          <p:nvPr>
            <p:ph type="ftr" sz="quarter" idx="11"/>
          </p:nvPr>
        </p:nvSpPr>
        <p:spPr/>
        <p:txBody>
          <a:bodyPr/>
          <a:lstStyle>
            <a:lvl1pPr>
              <a:defRPr/>
            </a:lvl1pPr>
          </a:lstStyle>
          <a:p>
            <a:pPr>
              <a:defRPr/>
            </a:pPr>
            <a:endParaRPr lang="en-US"/>
          </a:p>
        </p:txBody>
      </p:sp>
      <p:sp>
        <p:nvSpPr>
          <p:cNvPr id="6" name="Foliennummernplatzhalter 5"/>
          <p:cNvSpPr>
            <a:spLocks noGrp="1"/>
          </p:cNvSpPr>
          <p:nvPr>
            <p:ph type="sldNum" sz="quarter" idx="12"/>
          </p:nvPr>
        </p:nvSpPr>
        <p:spPr/>
        <p:txBody>
          <a:bodyPr/>
          <a:lstStyle>
            <a:lvl1pPr>
              <a:defRPr/>
            </a:lvl1pPr>
          </a:lstStyle>
          <a:p>
            <a:pPr>
              <a:defRPr/>
            </a:pPr>
            <a:fld id="{B513F80A-6807-419A-89FE-A06C09E3D2A8}" type="slidenum">
              <a:rPr lang="en-US"/>
              <a:pPr>
                <a:defRPr/>
              </a:pPr>
              <a:t>‹Nr.›</a:t>
            </a:fld>
            <a:endParaRPr lang="en-US"/>
          </a:p>
        </p:txBody>
      </p:sp>
    </p:spTree>
    <p:extLst>
      <p:ext uri="{BB962C8B-B14F-4D97-AF65-F5344CB8AC3E}">
        <p14:creationId xmlns:p14="http://schemas.microsoft.com/office/powerpoint/2010/main" val="17604000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lvl1pPr>
              <a:defRPr/>
            </a:lvl1pPr>
          </a:lstStyle>
          <a:p>
            <a:pPr>
              <a:defRPr/>
            </a:pPr>
            <a:fld id="{45B03BCA-AF73-411E-9B1A-DD0917375E28}" type="datetimeFigureOut">
              <a:rPr lang="en-US"/>
              <a:pPr>
                <a:defRPr/>
              </a:pPr>
              <a:t>6/26/2023</a:t>
            </a:fld>
            <a:endParaRPr lang="en-US"/>
          </a:p>
        </p:txBody>
      </p:sp>
      <p:sp>
        <p:nvSpPr>
          <p:cNvPr id="5" name="Fußzeilenplatzhalter 4"/>
          <p:cNvSpPr>
            <a:spLocks noGrp="1"/>
          </p:cNvSpPr>
          <p:nvPr>
            <p:ph type="ftr" sz="quarter" idx="11"/>
          </p:nvPr>
        </p:nvSpPr>
        <p:spPr/>
        <p:txBody>
          <a:bodyPr/>
          <a:lstStyle>
            <a:lvl1pPr>
              <a:defRPr/>
            </a:lvl1pPr>
          </a:lstStyle>
          <a:p>
            <a:pPr>
              <a:defRPr/>
            </a:pPr>
            <a:endParaRPr lang="en-US"/>
          </a:p>
        </p:txBody>
      </p:sp>
      <p:sp>
        <p:nvSpPr>
          <p:cNvPr id="6" name="Foliennummernplatzhalter 5"/>
          <p:cNvSpPr>
            <a:spLocks noGrp="1"/>
          </p:cNvSpPr>
          <p:nvPr>
            <p:ph type="sldNum" sz="quarter" idx="12"/>
          </p:nvPr>
        </p:nvSpPr>
        <p:spPr/>
        <p:txBody>
          <a:bodyPr/>
          <a:lstStyle>
            <a:lvl1pPr>
              <a:defRPr/>
            </a:lvl1pPr>
          </a:lstStyle>
          <a:p>
            <a:pPr>
              <a:defRPr/>
            </a:pPr>
            <a:fld id="{3487FA77-6EEF-4E3D-8EFC-9C86E527D1ED}" type="slidenum">
              <a:rPr lang="en-US"/>
              <a:pPr>
                <a:defRPr/>
              </a:pPr>
              <a:t>‹Nr.›</a:t>
            </a:fld>
            <a:endParaRPr lang="en-US"/>
          </a:p>
        </p:txBody>
      </p:sp>
    </p:spTree>
    <p:extLst>
      <p:ext uri="{BB962C8B-B14F-4D97-AF65-F5344CB8AC3E}">
        <p14:creationId xmlns:p14="http://schemas.microsoft.com/office/powerpoint/2010/main" val="22991930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dirty="0"/>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lvl1pPr>
              <a:defRPr/>
            </a:lvl1pPr>
          </a:lstStyle>
          <a:p>
            <a:pPr>
              <a:defRPr/>
            </a:pPr>
            <a:fld id="{B7C83CD1-209F-41F7-A3C9-8F71500789E2}" type="datetime1">
              <a:rPr lang="de-DE">
                <a:solidFill>
                  <a:prstClr val="black">
                    <a:tint val="75000"/>
                  </a:prstClr>
                </a:solidFill>
              </a:rPr>
              <a:pPr>
                <a:defRPr/>
              </a:pPr>
              <a:t>26.06.2023</a:t>
            </a:fld>
            <a:endParaRPr lang="de-DE" dirty="0">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E58A823-FFD6-4546-BBB5-C403D8277616}"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28395761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724942"/>
          </a:xfrm>
          <a:prstGeom prst="rect">
            <a:avLst/>
          </a:prstGeom>
        </p:spPr>
        <p:txBody>
          <a:bodyPr/>
          <a:lstStyle>
            <a:lvl1pPr>
              <a:defRPr>
                <a:latin typeface="Calibri"/>
                <a:cs typeface="Calibri"/>
              </a:defRPr>
            </a:lvl1pPr>
          </a:lstStyle>
          <a:p>
            <a:r>
              <a:rPr lang="de-DE"/>
              <a:t>Titelmasterformat durch Klicken bearbeiten</a:t>
            </a:r>
            <a:endParaRPr lang="de-DE" dirty="0"/>
          </a:p>
        </p:txBody>
      </p:sp>
      <p:sp>
        <p:nvSpPr>
          <p:cNvPr id="3" name="Inhaltsplatzhalt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6CA88D0C-948E-424E-9299-61D2DAF5C3C2}" type="datetime1">
              <a:rPr lang="de-DE">
                <a:solidFill>
                  <a:prstClr val="black">
                    <a:tint val="75000"/>
                  </a:prstClr>
                </a:solidFill>
              </a:rPr>
              <a:pPr>
                <a:defRPr/>
              </a:pPr>
              <a:t>26.06.2023</a:t>
            </a:fld>
            <a:endParaRPr lang="de-DE" dirty="0">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363653B-123E-4C13-B158-DB52004ADFB1}"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8852346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lvl1pPr>
              <a:defRPr/>
            </a:lvl1pPr>
          </a:lstStyle>
          <a:p>
            <a:pPr>
              <a:defRPr/>
            </a:pPr>
            <a:fld id="{196576B8-BFBC-42A1-A286-1537FCF36F13}" type="datetime1">
              <a:rPr lang="de-DE">
                <a:solidFill>
                  <a:prstClr val="black">
                    <a:tint val="75000"/>
                  </a:prstClr>
                </a:solidFill>
              </a:rPr>
              <a:pPr>
                <a:defRPr/>
              </a:pPr>
              <a:t>26.06.2023</a:t>
            </a:fld>
            <a:endParaRPr lang="de-DE" dirty="0">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9608AA0-3C46-4465-912C-56829BA73F7D}"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41387928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Mastertitelformat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743D3F86-CB48-4306-B124-475CFE7F5938}" type="datetime1">
              <a:rPr lang="de-DE">
                <a:solidFill>
                  <a:prstClr val="black">
                    <a:tint val="75000"/>
                  </a:prstClr>
                </a:solidFill>
              </a:rPr>
              <a:pPr>
                <a:defRPr/>
              </a:pPr>
              <a:t>26.06.2023</a:t>
            </a:fld>
            <a:endParaRPr lang="de-DE" dirty="0">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95A9F0E-E3F4-4FF6-9130-9A9E7AB3535F}"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4965535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629816"/>
            <a:ext cx="8229600" cy="1143000"/>
          </a:xfrm>
          <a:prstGeom prst="rect">
            <a:avLst/>
          </a:prstGeom>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43A8BAF6-EDB0-42FF-A384-E3D1B4EC1F3E}" type="datetime1">
              <a:rPr lang="de-DE">
                <a:solidFill>
                  <a:prstClr val="black">
                    <a:tint val="75000"/>
                  </a:prstClr>
                </a:solidFill>
              </a:rPr>
              <a:pPr>
                <a:defRPr/>
              </a:pPr>
              <a:t>26.06.2023</a:t>
            </a:fld>
            <a:endParaRPr lang="de-DE" dirty="0">
              <a:solidFill>
                <a:prstClr val="black">
                  <a:tint val="75000"/>
                </a:prstClr>
              </a:solidFill>
            </a:endParaRPr>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88FCF8C0-7CA7-449D-A281-29B5A0BFF30A}"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14378877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629816"/>
            <a:ext cx="8229600" cy="1143000"/>
          </a:xfrm>
          <a:prstGeom prst="rect">
            <a:avLst/>
          </a:prstGeom>
        </p:spPr>
        <p:txBody>
          <a:bodyPr/>
          <a:lstStyle/>
          <a:p>
            <a:r>
              <a:rPr lang="de-DE" dirty="0"/>
              <a:t>Mastertitelformat bearbeiten</a:t>
            </a:r>
          </a:p>
        </p:txBody>
      </p:sp>
      <p:sp>
        <p:nvSpPr>
          <p:cNvPr id="3" name="Datumsplatzhalter 3"/>
          <p:cNvSpPr>
            <a:spLocks noGrp="1"/>
          </p:cNvSpPr>
          <p:nvPr>
            <p:ph type="dt" sz="half" idx="10"/>
          </p:nvPr>
        </p:nvSpPr>
        <p:spPr/>
        <p:txBody>
          <a:bodyPr/>
          <a:lstStyle>
            <a:lvl1pPr>
              <a:defRPr/>
            </a:lvl1pPr>
          </a:lstStyle>
          <a:p>
            <a:pPr>
              <a:defRPr/>
            </a:pPr>
            <a:fld id="{5EA31E2D-7B2D-4810-8692-7D29F611088D}" type="datetime1">
              <a:rPr lang="de-DE">
                <a:solidFill>
                  <a:prstClr val="black">
                    <a:tint val="75000"/>
                  </a:prstClr>
                </a:solidFill>
              </a:rPr>
              <a:pPr>
                <a:defRPr/>
              </a:pPr>
              <a:t>26.06.2023</a:t>
            </a:fld>
            <a:endParaRPr lang="de-DE" dirty="0">
              <a:solidFill>
                <a:prstClr val="black">
                  <a:tint val="75000"/>
                </a:prstClr>
              </a:solidFill>
            </a:endParaRPr>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27EB02AD-8B10-4A8C-9840-865F46EA9616}"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15037254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8B5EA7F-B855-4B2E-B991-F2DB2079872F}" type="datetime1">
              <a:rPr lang="de-DE">
                <a:solidFill>
                  <a:prstClr val="black">
                    <a:tint val="75000"/>
                  </a:prstClr>
                </a:solidFill>
              </a:rPr>
              <a:pPr>
                <a:defRPr/>
              </a:pPr>
              <a:t>26.06.2023</a:t>
            </a:fld>
            <a:endParaRPr lang="de-DE" dirty="0">
              <a:solidFill>
                <a:prstClr val="black">
                  <a:tint val="75000"/>
                </a:prstClr>
              </a:solidFill>
            </a:endParaRPr>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16800E4A-51A7-4BBF-AC4B-EA10FE0C50BC}"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34233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lvl1pPr>
              <a:defRPr/>
            </a:lvl1pPr>
          </a:lstStyle>
          <a:p>
            <a:pPr>
              <a:defRPr/>
            </a:pPr>
            <a:fld id="{484784C0-5930-4F44-B1FC-0B01319F35D3}" type="datetime1">
              <a:rPr lang="de-DE"/>
              <a:pPr>
                <a:defRPr/>
              </a:pPr>
              <a:t>26.06.2023</a:t>
            </a:fld>
            <a:endParaRPr lang="de-DE" dirty="0"/>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D46E092-0A4D-48B5-B479-2EEEC49C96AF}" type="slidenum">
              <a:rPr lang="de-DE"/>
              <a:pPr>
                <a:defRPr/>
              </a:pPr>
              <a:t>‹Nr.›</a:t>
            </a:fld>
            <a:endParaRPr lang="de-DE" dirty="0"/>
          </a:p>
        </p:txBody>
      </p:sp>
    </p:spTree>
    <p:extLst>
      <p:ext uri="{BB962C8B-B14F-4D97-AF65-F5344CB8AC3E}">
        <p14:creationId xmlns:p14="http://schemas.microsoft.com/office/powerpoint/2010/main" val="32088501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3"/>
          <p:cNvSpPr>
            <a:spLocks noGrp="1"/>
          </p:cNvSpPr>
          <p:nvPr>
            <p:ph type="dt" sz="half" idx="10"/>
          </p:nvPr>
        </p:nvSpPr>
        <p:spPr/>
        <p:txBody>
          <a:bodyPr/>
          <a:lstStyle>
            <a:lvl1pPr>
              <a:defRPr/>
            </a:lvl1pPr>
          </a:lstStyle>
          <a:p>
            <a:pPr>
              <a:defRPr/>
            </a:pPr>
            <a:fld id="{E6DAAEAE-67C6-447D-A81C-B585CC5FCC1B}" type="datetime1">
              <a:rPr lang="de-DE">
                <a:solidFill>
                  <a:prstClr val="black">
                    <a:tint val="75000"/>
                  </a:prstClr>
                </a:solidFill>
              </a:rPr>
              <a:pPr>
                <a:defRPr/>
              </a:pPr>
              <a:t>26.06.2023</a:t>
            </a:fld>
            <a:endParaRPr lang="de-DE" dirty="0">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278FBF28-0DFA-4AAE-93C0-5805A8C64A12}"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26076863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3"/>
          <p:cNvSpPr>
            <a:spLocks noGrp="1"/>
          </p:cNvSpPr>
          <p:nvPr>
            <p:ph type="dt" sz="half" idx="10"/>
          </p:nvPr>
        </p:nvSpPr>
        <p:spPr/>
        <p:txBody>
          <a:bodyPr/>
          <a:lstStyle>
            <a:lvl1pPr>
              <a:defRPr/>
            </a:lvl1pPr>
          </a:lstStyle>
          <a:p>
            <a:pPr>
              <a:defRPr/>
            </a:pPr>
            <a:fld id="{9C64DB08-9E72-44D8-8D17-8D1F4A96493B}" type="datetime1">
              <a:rPr lang="de-DE">
                <a:solidFill>
                  <a:prstClr val="black">
                    <a:tint val="75000"/>
                  </a:prstClr>
                </a:solidFill>
              </a:rPr>
              <a:pPr>
                <a:defRPr/>
              </a:pPr>
              <a:t>26.06.2023</a:t>
            </a:fld>
            <a:endParaRPr lang="de-DE" dirty="0">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6B207CC-E297-475E-AE9E-6FFE990E3D79}"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6273975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5FA5D619-B996-4CA9-9286-6E3E19052540}" type="datetime1">
              <a:rPr lang="de-DE">
                <a:solidFill>
                  <a:prstClr val="black">
                    <a:tint val="75000"/>
                  </a:prstClr>
                </a:solidFill>
              </a:rPr>
              <a:pPr>
                <a:defRPr/>
              </a:pPr>
              <a:t>26.06.2023</a:t>
            </a:fld>
            <a:endParaRPr lang="de-DE" dirty="0">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EF2B966-4353-4062-A893-C24A6D920BAB}"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37981295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E5033A50-1230-43CE-AC8A-6BBEB1A3087C}" type="datetime1">
              <a:rPr lang="de-DE">
                <a:solidFill>
                  <a:prstClr val="black">
                    <a:tint val="75000"/>
                  </a:prstClr>
                </a:solidFill>
              </a:rPr>
              <a:pPr>
                <a:defRPr/>
              </a:pPr>
              <a:t>26.06.2023</a:t>
            </a:fld>
            <a:endParaRPr lang="de-DE" dirty="0">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808FC0-A0C1-4265-9B65-DBA606D3B1EF}"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309110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Mastertitelformat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C8358019-AA01-4595-80E1-26AA319A68D9}" type="datetime1">
              <a:rPr lang="de-DE"/>
              <a:pPr>
                <a:defRPr/>
              </a:pPr>
              <a:t>26.06.2023</a:t>
            </a:fld>
            <a:endParaRPr lang="de-DE" dirty="0"/>
          </a:p>
        </p:txBody>
      </p:sp>
      <p:sp>
        <p:nvSpPr>
          <p:cNvPr id="6" name="Fußzeilenplatzhalt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B238907-31B4-4F69-B493-4DD9FB5E20C8}" type="slidenum">
              <a:rPr lang="de-DE"/>
              <a:pPr>
                <a:defRPr/>
              </a:pPr>
              <a:t>‹Nr.›</a:t>
            </a:fld>
            <a:endParaRPr lang="de-DE" dirty="0"/>
          </a:p>
        </p:txBody>
      </p:sp>
    </p:spTree>
    <p:extLst>
      <p:ext uri="{BB962C8B-B14F-4D97-AF65-F5344CB8AC3E}">
        <p14:creationId xmlns:p14="http://schemas.microsoft.com/office/powerpoint/2010/main" val="1749845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629816"/>
            <a:ext cx="8229600" cy="1143000"/>
          </a:xfrm>
          <a:prstGeom prst="rect">
            <a:avLst/>
          </a:prstGeom>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8CC6C18C-D325-4729-9A75-BCC3003B8E4E}" type="datetime1">
              <a:rPr lang="de-DE"/>
              <a:pPr>
                <a:defRPr/>
              </a:pPr>
              <a:t>26.06.2023</a:t>
            </a:fld>
            <a:endParaRPr lang="de-DE" dirty="0"/>
          </a:p>
        </p:txBody>
      </p:sp>
      <p:sp>
        <p:nvSpPr>
          <p:cNvPr id="8" name="Fußzeilenplatzhalt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1C43035-03D6-4494-A1F2-B5BF99C41AC1}" type="slidenum">
              <a:rPr lang="de-DE"/>
              <a:pPr>
                <a:defRPr/>
              </a:pPr>
              <a:t>‹Nr.›</a:t>
            </a:fld>
            <a:endParaRPr lang="de-DE" dirty="0"/>
          </a:p>
        </p:txBody>
      </p:sp>
    </p:spTree>
    <p:extLst>
      <p:ext uri="{BB962C8B-B14F-4D97-AF65-F5344CB8AC3E}">
        <p14:creationId xmlns:p14="http://schemas.microsoft.com/office/powerpoint/2010/main" val="279013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629816"/>
            <a:ext cx="8229600" cy="1143000"/>
          </a:xfrm>
          <a:prstGeom prst="rect">
            <a:avLst/>
          </a:prstGeom>
        </p:spPr>
        <p:txBody>
          <a:bodyPr/>
          <a:lstStyle/>
          <a:p>
            <a:r>
              <a:rPr lang="de-DE" dirty="0"/>
              <a:t>Mastertitelformat bearbeiten</a:t>
            </a:r>
          </a:p>
        </p:txBody>
      </p:sp>
      <p:sp>
        <p:nvSpPr>
          <p:cNvPr id="3" name="Datumsplatzhalter 3"/>
          <p:cNvSpPr>
            <a:spLocks noGrp="1"/>
          </p:cNvSpPr>
          <p:nvPr>
            <p:ph type="dt" sz="half" idx="10"/>
          </p:nvPr>
        </p:nvSpPr>
        <p:spPr/>
        <p:txBody>
          <a:bodyPr/>
          <a:lstStyle>
            <a:lvl1pPr>
              <a:defRPr/>
            </a:lvl1pPr>
          </a:lstStyle>
          <a:p>
            <a:pPr>
              <a:defRPr/>
            </a:pPr>
            <a:fld id="{D36D2C35-5FAC-4F61-9780-382ADBDEEF50}" type="datetime1">
              <a:rPr lang="de-DE"/>
              <a:pPr>
                <a:defRPr/>
              </a:pPr>
              <a:t>26.06.2023</a:t>
            </a:fld>
            <a:endParaRPr lang="de-DE" dirty="0"/>
          </a:p>
        </p:txBody>
      </p:sp>
      <p:sp>
        <p:nvSpPr>
          <p:cNvPr id="4" name="Fußzeilenplatzhalt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191FDB49-1848-48D2-A2D6-4678B15ED2FB}" type="slidenum">
              <a:rPr lang="de-DE"/>
              <a:pPr>
                <a:defRPr/>
              </a:pPr>
              <a:t>‹Nr.›</a:t>
            </a:fld>
            <a:endParaRPr lang="de-DE" dirty="0"/>
          </a:p>
        </p:txBody>
      </p:sp>
    </p:spTree>
    <p:extLst>
      <p:ext uri="{BB962C8B-B14F-4D97-AF65-F5344CB8AC3E}">
        <p14:creationId xmlns:p14="http://schemas.microsoft.com/office/powerpoint/2010/main" val="2546017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3B0FD371-E88B-454B-957D-993377840C81}" type="datetime1">
              <a:rPr lang="de-DE"/>
              <a:pPr>
                <a:defRPr/>
              </a:pPr>
              <a:t>26.06.2023</a:t>
            </a:fld>
            <a:endParaRPr lang="de-DE" dirty="0"/>
          </a:p>
        </p:txBody>
      </p:sp>
      <p:sp>
        <p:nvSpPr>
          <p:cNvPr id="4" name="Foliennummernplatzhalter 5"/>
          <p:cNvSpPr>
            <a:spLocks noGrp="1"/>
          </p:cNvSpPr>
          <p:nvPr>
            <p:ph type="sldNum" sz="quarter" idx="12"/>
          </p:nvPr>
        </p:nvSpPr>
        <p:spPr/>
        <p:txBody>
          <a:bodyPr/>
          <a:lstStyle>
            <a:lvl1pPr>
              <a:defRPr/>
            </a:lvl1pPr>
          </a:lstStyle>
          <a:p>
            <a:pPr>
              <a:defRPr/>
            </a:pPr>
            <a:fld id="{7A39EE55-010B-497A-A395-106F018D74B1}" type="slidenum">
              <a:rPr lang="de-DE"/>
              <a:pPr>
                <a:defRPr/>
              </a:pPr>
              <a:t>‹Nr.›</a:t>
            </a:fld>
            <a:endParaRPr lang="de-DE" dirty="0"/>
          </a:p>
        </p:txBody>
      </p:sp>
    </p:spTree>
    <p:extLst>
      <p:ext uri="{BB962C8B-B14F-4D97-AF65-F5344CB8AC3E}">
        <p14:creationId xmlns:p14="http://schemas.microsoft.com/office/powerpoint/2010/main" val="350581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3"/>
          <p:cNvSpPr>
            <a:spLocks noGrp="1"/>
          </p:cNvSpPr>
          <p:nvPr>
            <p:ph type="dt" sz="half" idx="10"/>
          </p:nvPr>
        </p:nvSpPr>
        <p:spPr/>
        <p:txBody>
          <a:bodyPr/>
          <a:lstStyle>
            <a:lvl1pPr>
              <a:defRPr/>
            </a:lvl1pPr>
          </a:lstStyle>
          <a:p>
            <a:pPr>
              <a:defRPr/>
            </a:pPr>
            <a:fld id="{9ED61C22-8DE8-4370-9464-2E7D53B58598}" type="datetime1">
              <a:rPr lang="de-DE"/>
              <a:pPr>
                <a:defRPr/>
              </a:pPr>
              <a:t>26.06.2023</a:t>
            </a:fld>
            <a:endParaRPr lang="de-DE" dirty="0"/>
          </a:p>
        </p:txBody>
      </p:sp>
      <p:sp>
        <p:nvSpPr>
          <p:cNvPr id="6" name="Fußzeilenplatzhalt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5E40AF7-0F15-4F3D-B64D-0FBDBA93DAA8}" type="slidenum">
              <a:rPr lang="de-DE"/>
              <a:pPr>
                <a:defRPr/>
              </a:pPr>
              <a:t>‹Nr.›</a:t>
            </a:fld>
            <a:endParaRPr lang="de-DE" dirty="0"/>
          </a:p>
        </p:txBody>
      </p:sp>
    </p:spTree>
    <p:extLst>
      <p:ext uri="{BB962C8B-B14F-4D97-AF65-F5344CB8AC3E}">
        <p14:creationId xmlns:p14="http://schemas.microsoft.com/office/powerpoint/2010/main" val="1030961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3"/>
          <p:cNvSpPr>
            <a:spLocks noGrp="1"/>
          </p:cNvSpPr>
          <p:nvPr>
            <p:ph type="dt" sz="half" idx="10"/>
          </p:nvPr>
        </p:nvSpPr>
        <p:spPr/>
        <p:txBody>
          <a:bodyPr/>
          <a:lstStyle>
            <a:lvl1pPr>
              <a:defRPr/>
            </a:lvl1pPr>
          </a:lstStyle>
          <a:p>
            <a:pPr>
              <a:defRPr/>
            </a:pPr>
            <a:fld id="{305A19D2-781F-449F-A744-96E9DE09C961}" type="datetime1">
              <a:rPr lang="de-DE"/>
              <a:pPr>
                <a:defRPr/>
              </a:pPr>
              <a:t>26.06.2023</a:t>
            </a:fld>
            <a:endParaRPr lang="de-DE" dirty="0"/>
          </a:p>
        </p:txBody>
      </p:sp>
      <p:sp>
        <p:nvSpPr>
          <p:cNvPr id="6" name="Fußzeilenplatzhalt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A000ED65-6500-407B-834A-87546FBE8003}" type="slidenum">
              <a:rPr lang="de-DE"/>
              <a:pPr>
                <a:defRPr/>
              </a:pPr>
              <a:t>‹Nr.›</a:t>
            </a:fld>
            <a:endParaRPr lang="de-DE" dirty="0"/>
          </a:p>
        </p:txBody>
      </p:sp>
    </p:spTree>
    <p:extLst>
      <p:ext uri="{BB962C8B-B14F-4D97-AF65-F5344CB8AC3E}">
        <p14:creationId xmlns:p14="http://schemas.microsoft.com/office/powerpoint/2010/main" val="2636587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57200" y="1549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0">
                <a:solidFill>
                  <a:schemeClr val="tx1">
                    <a:tint val="75000"/>
                  </a:schemeClr>
                </a:solidFill>
                <a:latin typeface="Arial" panose="020B0604020202020204" pitchFamily="34" charset="0"/>
                <a:cs typeface="Arial" panose="020B0604020202020204" pitchFamily="34" charset="0"/>
              </a:defRPr>
            </a:lvl1pPr>
          </a:lstStyle>
          <a:p>
            <a:pPr>
              <a:defRPr/>
            </a:pPr>
            <a:fld id="{AA2D20E2-ECFB-43EC-99A9-3DB457A88D48}" type="datetime1">
              <a:rPr lang="de-DE"/>
              <a:pPr>
                <a:defRPr/>
              </a:pPr>
              <a:t>26.06.2023</a:t>
            </a:fld>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a:solidFill>
                  <a:schemeClr val="tx1">
                    <a:tint val="75000"/>
                  </a:schemeClr>
                </a:solidFill>
                <a:latin typeface="Arial" panose="020B0604020202020204" pitchFamily="34" charset="0"/>
                <a:cs typeface="Arial" panose="020B0604020202020204" pitchFamily="34" charset="0"/>
              </a:defRPr>
            </a:lvl1pPr>
          </a:lstStyle>
          <a:p>
            <a:pPr>
              <a:defRPr/>
            </a:pPr>
            <a:fld id="{2794DA97-B22B-47BA-9F68-D4ECF7BEAF9D}" type="slidenum">
              <a:rPr lang="de-DE"/>
              <a:pPr>
                <a:defRPr/>
              </a:pPr>
              <a:t>‹Nr.›</a:t>
            </a:fld>
            <a:endParaRPr lang="de-DE" dirty="0"/>
          </a:p>
        </p:txBody>
      </p:sp>
      <p:sp>
        <p:nvSpPr>
          <p:cNvPr id="1030" name="Textfeld 7"/>
          <p:cNvSpPr txBox="1">
            <a:spLocks noChangeArrowheads="1"/>
          </p:cNvSpPr>
          <p:nvPr userDrawn="1"/>
        </p:nvSpPr>
        <p:spPr bwMode="auto">
          <a:xfrm>
            <a:off x="2843213" y="57150"/>
            <a:ext cx="622776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bg2"/>
                </a:solidFill>
                <a:latin typeface="Times New Roman" panose="02020603050405020304" pitchFamily="18" charset="0"/>
              </a:defRPr>
            </a:lvl1pPr>
            <a:lvl2pPr marL="742950" indent="-285750">
              <a:defRPr sz="1400" b="1">
                <a:solidFill>
                  <a:schemeClr val="bg2"/>
                </a:solidFill>
                <a:latin typeface="Times New Roman" panose="02020603050405020304" pitchFamily="18" charset="0"/>
              </a:defRPr>
            </a:lvl2pPr>
            <a:lvl3pPr marL="1143000" indent="-228600">
              <a:defRPr sz="1400" b="1">
                <a:solidFill>
                  <a:schemeClr val="bg2"/>
                </a:solidFill>
                <a:latin typeface="Times New Roman" panose="02020603050405020304" pitchFamily="18" charset="0"/>
              </a:defRPr>
            </a:lvl3pPr>
            <a:lvl4pPr marL="1600200" indent="-228600">
              <a:defRPr sz="1400" b="1">
                <a:solidFill>
                  <a:schemeClr val="bg2"/>
                </a:solidFill>
                <a:latin typeface="Times New Roman" panose="02020603050405020304" pitchFamily="18" charset="0"/>
              </a:defRPr>
            </a:lvl4pPr>
            <a:lvl5pPr marL="2057400" indent="-228600">
              <a:defRPr sz="1400" b="1">
                <a:solidFill>
                  <a:schemeClr val="bg2"/>
                </a:solidFill>
                <a:latin typeface="Times New Roman" panose="02020603050405020304" pitchFamily="18" charset="0"/>
              </a:defRPr>
            </a:lvl5pPr>
            <a:lvl6pPr marL="2514600" indent="-228600" eaLnBrk="0" fontAlgn="base" hangingPunct="0">
              <a:spcBef>
                <a:spcPct val="0"/>
              </a:spcBef>
              <a:spcAft>
                <a:spcPct val="0"/>
              </a:spcAft>
              <a:defRPr sz="1400" b="1">
                <a:solidFill>
                  <a:schemeClr val="bg2"/>
                </a:solidFill>
                <a:latin typeface="Times New Roman" panose="02020603050405020304" pitchFamily="18" charset="0"/>
              </a:defRPr>
            </a:lvl6pPr>
            <a:lvl7pPr marL="2971800" indent="-228600" eaLnBrk="0" fontAlgn="base" hangingPunct="0">
              <a:spcBef>
                <a:spcPct val="0"/>
              </a:spcBef>
              <a:spcAft>
                <a:spcPct val="0"/>
              </a:spcAft>
              <a:defRPr sz="1400" b="1">
                <a:solidFill>
                  <a:schemeClr val="bg2"/>
                </a:solidFill>
                <a:latin typeface="Times New Roman" panose="02020603050405020304" pitchFamily="18" charset="0"/>
              </a:defRPr>
            </a:lvl7pPr>
            <a:lvl8pPr marL="3429000" indent="-228600" eaLnBrk="0" fontAlgn="base" hangingPunct="0">
              <a:spcBef>
                <a:spcPct val="0"/>
              </a:spcBef>
              <a:spcAft>
                <a:spcPct val="0"/>
              </a:spcAft>
              <a:defRPr sz="1400" b="1">
                <a:solidFill>
                  <a:schemeClr val="bg2"/>
                </a:solidFill>
                <a:latin typeface="Times New Roman" panose="02020603050405020304" pitchFamily="18" charset="0"/>
              </a:defRPr>
            </a:lvl8pPr>
            <a:lvl9pPr marL="3886200" indent="-228600" eaLnBrk="0" fontAlgn="base" hangingPunct="0">
              <a:spcBef>
                <a:spcPct val="0"/>
              </a:spcBef>
              <a:spcAft>
                <a:spcPct val="0"/>
              </a:spcAft>
              <a:defRPr sz="1400" b="1">
                <a:solidFill>
                  <a:schemeClr val="bg2"/>
                </a:solidFill>
                <a:latin typeface="Times New Roman" panose="02020603050405020304" pitchFamily="18" charset="0"/>
              </a:defRPr>
            </a:lvl9pPr>
          </a:lstStyle>
          <a:p>
            <a:pPr algn="r">
              <a:defRPr/>
            </a:pPr>
            <a:r>
              <a:rPr lang="de-DE" altLang="de-DE" sz="1100" b="0" dirty="0">
                <a:solidFill>
                  <a:srgbClr val="262626"/>
                </a:solidFill>
                <a:latin typeface="Open Sans"/>
                <a:ea typeface="Open Sans"/>
                <a:cs typeface="Open Sans"/>
              </a:rPr>
              <a:t>Yannik Thomas / </a:t>
            </a:r>
            <a:r>
              <a:rPr lang="de-DE" altLang="de-DE" sz="1100" b="1" dirty="0">
                <a:solidFill>
                  <a:srgbClr val="262626"/>
                </a:solidFill>
                <a:latin typeface="Open Sans"/>
                <a:ea typeface="Open Sans"/>
                <a:cs typeface="Open Sans"/>
              </a:rPr>
              <a:t>Tobias Vogt</a:t>
            </a:r>
            <a:endParaRPr lang="de-DE" altLang="de-DE" sz="1100" b="1" baseline="0" dirty="0">
              <a:solidFill>
                <a:srgbClr val="262626"/>
              </a:solidFill>
              <a:latin typeface="Open Sans"/>
              <a:ea typeface="Open Sans"/>
              <a:cs typeface="Open Sans"/>
            </a:endParaRPr>
          </a:p>
          <a:p>
            <a:pPr algn="r">
              <a:defRPr/>
            </a:pPr>
            <a:r>
              <a:rPr lang="de-DE" altLang="de-DE" sz="1100" b="0" dirty="0">
                <a:solidFill>
                  <a:srgbClr val="262626"/>
                </a:solidFill>
                <a:latin typeface="Open Sans"/>
                <a:ea typeface="Open Sans"/>
                <a:cs typeface="Open Sans"/>
              </a:rPr>
              <a:t>Institut für Kriminologie und Wirtschaftsstrafrecht</a:t>
            </a:r>
          </a:p>
          <a:p>
            <a:pPr algn="r">
              <a:defRPr/>
            </a:pPr>
            <a:r>
              <a:rPr lang="de-DE" altLang="de-DE" sz="1100" b="0" dirty="0">
                <a:solidFill>
                  <a:srgbClr val="262626"/>
                </a:solidFill>
                <a:latin typeface="Open Sans"/>
                <a:ea typeface="Open Sans"/>
                <a:cs typeface="Open Sans"/>
              </a:rPr>
              <a:t>Rechtswissenschaftliche Fakultät der Universität Freiburg</a:t>
            </a:r>
          </a:p>
        </p:txBody>
      </p:sp>
      <p:cxnSp>
        <p:nvCxnSpPr>
          <p:cNvPr id="10" name="Gerade Verbindung 9"/>
          <p:cNvCxnSpPr/>
          <p:nvPr userDrawn="1"/>
        </p:nvCxnSpPr>
        <p:spPr>
          <a:xfrm flipV="1">
            <a:off x="0" y="692150"/>
            <a:ext cx="9151938"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032" name="Textfeld 22"/>
          <p:cNvSpPr txBox="1">
            <a:spLocks noChangeArrowheads="1"/>
          </p:cNvSpPr>
          <p:nvPr userDrawn="1"/>
        </p:nvSpPr>
        <p:spPr bwMode="auto">
          <a:xfrm>
            <a:off x="80963" y="231775"/>
            <a:ext cx="439261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bg2"/>
                </a:solidFill>
                <a:latin typeface="Times New Roman" panose="02020603050405020304" pitchFamily="18" charset="0"/>
              </a:defRPr>
            </a:lvl1pPr>
            <a:lvl2pPr marL="742950" indent="-285750">
              <a:defRPr sz="1400" b="1">
                <a:solidFill>
                  <a:schemeClr val="bg2"/>
                </a:solidFill>
                <a:latin typeface="Times New Roman" panose="02020603050405020304" pitchFamily="18" charset="0"/>
              </a:defRPr>
            </a:lvl2pPr>
            <a:lvl3pPr marL="1143000" indent="-228600">
              <a:defRPr sz="1400" b="1">
                <a:solidFill>
                  <a:schemeClr val="bg2"/>
                </a:solidFill>
                <a:latin typeface="Times New Roman" panose="02020603050405020304" pitchFamily="18" charset="0"/>
              </a:defRPr>
            </a:lvl3pPr>
            <a:lvl4pPr marL="1600200" indent="-228600">
              <a:defRPr sz="1400" b="1">
                <a:solidFill>
                  <a:schemeClr val="bg2"/>
                </a:solidFill>
                <a:latin typeface="Times New Roman" panose="02020603050405020304" pitchFamily="18" charset="0"/>
              </a:defRPr>
            </a:lvl4pPr>
            <a:lvl5pPr marL="2057400" indent="-228600">
              <a:defRPr sz="1400" b="1">
                <a:solidFill>
                  <a:schemeClr val="bg2"/>
                </a:solidFill>
                <a:latin typeface="Times New Roman" panose="02020603050405020304" pitchFamily="18" charset="0"/>
              </a:defRPr>
            </a:lvl5pPr>
            <a:lvl6pPr marL="2514600" indent="-228600" eaLnBrk="0" fontAlgn="base" hangingPunct="0">
              <a:spcBef>
                <a:spcPct val="0"/>
              </a:spcBef>
              <a:spcAft>
                <a:spcPct val="0"/>
              </a:spcAft>
              <a:defRPr sz="1400" b="1">
                <a:solidFill>
                  <a:schemeClr val="bg2"/>
                </a:solidFill>
                <a:latin typeface="Times New Roman" panose="02020603050405020304" pitchFamily="18" charset="0"/>
              </a:defRPr>
            </a:lvl6pPr>
            <a:lvl7pPr marL="2971800" indent="-228600" eaLnBrk="0" fontAlgn="base" hangingPunct="0">
              <a:spcBef>
                <a:spcPct val="0"/>
              </a:spcBef>
              <a:spcAft>
                <a:spcPct val="0"/>
              </a:spcAft>
              <a:defRPr sz="1400" b="1">
                <a:solidFill>
                  <a:schemeClr val="bg2"/>
                </a:solidFill>
                <a:latin typeface="Times New Roman" panose="02020603050405020304" pitchFamily="18" charset="0"/>
              </a:defRPr>
            </a:lvl7pPr>
            <a:lvl8pPr marL="3429000" indent="-228600" eaLnBrk="0" fontAlgn="base" hangingPunct="0">
              <a:spcBef>
                <a:spcPct val="0"/>
              </a:spcBef>
              <a:spcAft>
                <a:spcPct val="0"/>
              </a:spcAft>
              <a:defRPr sz="1400" b="1">
                <a:solidFill>
                  <a:schemeClr val="bg2"/>
                </a:solidFill>
                <a:latin typeface="Times New Roman" panose="02020603050405020304" pitchFamily="18" charset="0"/>
              </a:defRPr>
            </a:lvl8pPr>
            <a:lvl9pPr marL="3886200" indent="-228600" eaLnBrk="0" fontAlgn="base" hangingPunct="0">
              <a:spcBef>
                <a:spcPct val="0"/>
              </a:spcBef>
              <a:spcAft>
                <a:spcPct val="0"/>
              </a:spcAft>
              <a:defRPr sz="1400" b="1">
                <a:solidFill>
                  <a:schemeClr val="bg2"/>
                </a:solidFill>
                <a:latin typeface="Times New Roman" panose="02020603050405020304" pitchFamily="18" charset="0"/>
              </a:defRPr>
            </a:lvl9pPr>
          </a:lstStyle>
          <a:p>
            <a:pPr eaLnBrk="1" hangingPunct="1">
              <a:defRPr/>
            </a:pPr>
            <a:r>
              <a:rPr lang="de-DE" altLang="de-DE" sz="1100" b="0" dirty="0" err="1">
                <a:solidFill>
                  <a:srgbClr val="262626"/>
                </a:solidFill>
                <a:latin typeface="Open Sans"/>
                <a:ea typeface="Open Sans"/>
                <a:cs typeface="Open Sans"/>
              </a:rPr>
              <a:t>SoSe</a:t>
            </a:r>
            <a:r>
              <a:rPr lang="de-DE" altLang="de-DE" sz="1100" b="0" dirty="0">
                <a:solidFill>
                  <a:srgbClr val="262626"/>
                </a:solidFill>
                <a:latin typeface="Open Sans"/>
                <a:ea typeface="Open Sans"/>
                <a:cs typeface="Open Sans"/>
              </a:rPr>
              <a:t> 2023</a:t>
            </a:r>
          </a:p>
          <a:p>
            <a:pPr>
              <a:defRPr/>
            </a:pPr>
            <a:r>
              <a:rPr lang="de-DE" altLang="de-DE" sz="1100" b="0" dirty="0">
                <a:solidFill>
                  <a:srgbClr val="262626"/>
                </a:solidFill>
                <a:latin typeface="Open Sans"/>
                <a:ea typeface="Open Sans"/>
                <a:cs typeface="Open Sans"/>
              </a:rPr>
              <a:t>Arbeitsgemeinschaft Strafrecht BT</a:t>
            </a:r>
          </a:p>
        </p:txBody>
      </p:sp>
      <p:cxnSp>
        <p:nvCxnSpPr>
          <p:cNvPr id="24" name="Gerade Verbindung 23"/>
          <p:cNvCxnSpPr/>
          <p:nvPr userDrawn="1"/>
        </p:nvCxnSpPr>
        <p:spPr>
          <a:xfrm>
            <a:off x="-11113" y="6237288"/>
            <a:ext cx="9158288"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2" name="Grafik 1">
            <a:extLst>
              <a:ext uri="{FF2B5EF4-FFF2-40B4-BE49-F238E27FC236}">
                <a16:creationId xmlns:a16="http://schemas.microsoft.com/office/drawing/2014/main" xmlns="" id="{8028FE85-1AF2-127C-0BAF-235FABD7B811}"/>
              </a:ext>
            </a:extLst>
          </p:cNvPr>
          <p:cNvPicPr>
            <a:picLocks noChangeAspect="1"/>
          </p:cNvPicPr>
          <p:nvPr userDrawn="1"/>
        </p:nvPicPr>
        <p:blipFill>
          <a:blip r:embed="rId13"/>
          <a:stretch>
            <a:fillRect/>
          </a:stretch>
        </p:blipFill>
        <p:spPr>
          <a:xfrm>
            <a:off x="3506483" y="6439637"/>
            <a:ext cx="2138234" cy="198550"/>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2051"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45B03BCA-AF73-411E-9B1A-DD0917375E28}" type="datetimeFigureOut">
              <a:rPr lang="en-US"/>
              <a:pPr>
                <a:defRPr/>
              </a:pPr>
              <a:t>6/26/2023</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15212B1-7A37-41E3-80ED-56CF1C5BCD3A}"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57200" y="1549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6F92D11-89DB-4C1F-BF55-C2428611F5A5}" type="datetime1">
              <a:rPr lang="de-DE">
                <a:solidFill>
                  <a:prstClr val="black">
                    <a:tint val="75000"/>
                  </a:prstClr>
                </a:solidFill>
              </a:rPr>
              <a:pPr>
                <a:defRPr/>
              </a:pPr>
              <a:t>26.06.2023</a:t>
            </a:fld>
            <a:endParaRPr lang="de-DE" dirty="0">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rgbClr val="32ADCD"/>
                </a:solidFill>
                <a:latin typeface="Corporal JNL"/>
                <a:cs typeface="Corporal JN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CC6A7DF-DC4B-4642-9FD5-C67698508091}" type="slidenum">
              <a:rPr lang="de-DE">
                <a:solidFill>
                  <a:prstClr val="black">
                    <a:tint val="75000"/>
                  </a:prstClr>
                </a:solidFill>
              </a:rPr>
              <a:pPr>
                <a:defRPr/>
              </a:pPr>
              <a:t>‹Nr.›</a:t>
            </a:fld>
            <a:endParaRPr lang="de-DE" dirty="0">
              <a:solidFill>
                <a:prstClr val="black">
                  <a:tint val="75000"/>
                </a:prstClr>
              </a:solidFill>
            </a:endParaRPr>
          </a:p>
        </p:txBody>
      </p:sp>
      <p:sp>
        <p:nvSpPr>
          <p:cNvPr id="1030" name="Textfeld 7"/>
          <p:cNvSpPr txBox="1">
            <a:spLocks noChangeArrowheads="1"/>
          </p:cNvSpPr>
          <p:nvPr userDrawn="1"/>
        </p:nvSpPr>
        <p:spPr bwMode="auto">
          <a:xfrm>
            <a:off x="2843213" y="57150"/>
            <a:ext cx="6227762"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r>
              <a:rPr lang="de-DE" altLang="de-DE" sz="1100" dirty="0">
                <a:solidFill>
                  <a:srgbClr val="262626"/>
                </a:solidFill>
                <a:latin typeface="Open Sans"/>
                <a:ea typeface="Open Sans"/>
                <a:cs typeface="Open Sans"/>
              </a:rPr>
              <a:t>Jakob Bach</a:t>
            </a:r>
          </a:p>
          <a:p>
            <a:pPr algn="r">
              <a:defRPr/>
            </a:pPr>
            <a:r>
              <a:rPr lang="de-DE" altLang="de-DE" sz="1100" dirty="0">
                <a:solidFill>
                  <a:srgbClr val="262626"/>
                </a:solidFill>
                <a:latin typeface="Open Sans"/>
                <a:ea typeface="Open Sans"/>
                <a:cs typeface="Open Sans"/>
              </a:rPr>
              <a:t>Institut für Kriminologie und Wirtschaftsstrafrecht</a:t>
            </a:r>
          </a:p>
          <a:p>
            <a:pPr algn="r">
              <a:defRPr/>
            </a:pPr>
            <a:r>
              <a:rPr lang="de-DE" altLang="de-DE" sz="1100" dirty="0">
                <a:solidFill>
                  <a:srgbClr val="262626"/>
                </a:solidFill>
                <a:latin typeface="Open Sans"/>
                <a:ea typeface="Open Sans"/>
                <a:cs typeface="Open Sans"/>
              </a:rPr>
              <a:t>Rechtswissenschaftliche Fakultät der Universität Freiburg</a:t>
            </a:r>
          </a:p>
        </p:txBody>
      </p:sp>
      <p:cxnSp>
        <p:nvCxnSpPr>
          <p:cNvPr id="10" name="Gerade Verbindung 9"/>
          <p:cNvCxnSpPr/>
          <p:nvPr userDrawn="1"/>
        </p:nvCxnSpPr>
        <p:spPr>
          <a:xfrm flipV="1">
            <a:off x="0" y="692150"/>
            <a:ext cx="9151938"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032" name="Textfeld 22"/>
          <p:cNvSpPr txBox="1">
            <a:spLocks noChangeArrowheads="1"/>
          </p:cNvSpPr>
          <p:nvPr userDrawn="1"/>
        </p:nvSpPr>
        <p:spPr bwMode="auto">
          <a:xfrm>
            <a:off x="80963" y="231775"/>
            <a:ext cx="439261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sz="1100" dirty="0" err="1">
                <a:solidFill>
                  <a:srgbClr val="262626"/>
                </a:solidFill>
                <a:latin typeface="Open Sans"/>
                <a:ea typeface="Open Sans"/>
                <a:cs typeface="Open Sans"/>
              </a:rPr>
              <a:t>SoSe</a:t>
            </a:r>
            <a:r>
              <a:rPr lang="de-DE" altLang="de-DE" sz="1100" dirty="0">
                <a:solidFill>
                  <a:srgbClr val="262626"/>
                </a:solidFill>
                <a:latin typeface="Open Sans"/>
                <a:ea typeface="Open Sans"/>
                <a:cs typeface="Open Sans"/>
              </a:rPr>
              <a:t> 2018</a:t>
            </a:r>
          </a:p>
          <a:p>
            <a:pPr eaLnBrk="1" hangingPunct="1">
              <a:defRPr/>
            </a:pPr>
            <a:r>
              <a:rPr lang="de-DE" altLang="de-DE" sz="1100" dirty="0">
                <a:solidFill>
                  <a:srgbClr val="262626"/>
                </a:solidFill>
                <a:latin typeface="Open Sans"/>
                <a:ea typeface="Open Sans"/>
                <a:cs typeface="Open Sans"/>
              </a:rPr>
              <a:t>Arbeitsgemeinschaft Strafrecht BT</a:t>
            </a:r>
          </a:p>
        </p:txBody>
      </p:sp>
      <p:cxnSp>
        <p:nvCxnSpPr>
          <p:cNvPr id="24" name="Gerade Verbindung 23"/>
          <p:cNvCxnSpPr/>
          <p:nvPr userDrawn="1"/>
        </p:nvCxnSpPr>
        <p:spPr>
          <a:xfrm>
            <a:off x="-11113" y="6237288"/>
            <a:ext cx="9158288"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034" name="Bild 6" descr="logo_dunkel.pn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419475" y="6453188"/>
            <a:ext cx="2339975"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354926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hteck 19"/>
          <p:cNvSpPr/>
          <p:nvPr/>
        </p:nvSpPr>
        <p:spPr>
          <a:xfrm>
            <a:off x="5436096" y="3011837"/>
            <a:ext cx="2376000" cy="313092"/>
          </a:xfrm>
          <a:prstGeom prst="rect">
            <a:avLst/>
          </a:prstGeom>
          <a:solidFill>
            <a:srgbClr val="FFE2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Rechteck 7"/>
          <p:cNvSpPr/>
          <p:nvPr/>
        </p:nvSpPr>
        <p:spPr>
          <a:xfrm>
            <a:off x="5439036" y="2334101"/>
            <a:ext cx="2949388" cy="313092"/>
          </a:xfrm>
          <a:prstGeom prst="rect">
            <a:avLst/>
          </a:prstGeom>
          <a:solidFill>
            <a:srgbClr val="FFE2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Rechteck 16"/>
          <p:cNvSpPr/>
          <p:nvPr/>
        </p:nvSpPr>
        <p:spPr>
          <a:xfrm>
            <a:off x="11059" y="0"/>
            <a:ext cx="5353029"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n>
                <a:noFill/>
              </a:ln>
            </a:endParaRPr>
          </a:p>
        </p:txBody>
      </p:sp>
      <p:sp>
        <p:nvSpPr>
          <p:cNvPr id="3" name="Foliennummernplatzhalter 2"/>
          <p:cNvSpPr>
            <a:spLocks noGrp="1"/>
          </p:cNvSpPr>
          <p:nvPr>
            <p:ph type="sldNum" sz="quarter" idx="12"/>
          </p:nvPr>
        </p:nvSpPr>
        <p:spPr/>
        <p:txBody>
          <a:bodyPr/>
          <a:lstStyle/>
          <a:p>
            <a:fld id="{3E9328A3-6953-4AE9-B354-1DE0C4EE3AF0}" type="slidenum">
              <a:rPr lang="de-DE" smtClean="0">
                <a:solidFill>
                  <a:schemeClr val="tx1"/>
                </a:solidFill>
                <a:latin typeface="+mn-lt"/>
              </a:rPr>
              <a:pPr/>
              <a:t>1</a:t>
            </a:fld>
            <a:endParaRPr lang="de-DE" b="0" dirty="0">
              <a:solidFill>
                <a:schemeClr val="tx1"/>
              </a:solidFill>
              <a:latin typeface="+mn-lt"/>
            </a:endParaRPr>
          </a:p>
        </p:txBody>
      </p:sp>
      <p:sp>
        <p:nvSpPr>
          <p:cNvPr id="10" name="Rechteck 9"/>
          <p:cNvSpPr/>
          <p:nvPr/>
        </p:nvSpPr>
        <p:spPr>
          <a:xfrm>
            <a:off x="0" y="6187221"/>
            <a:ext cx="9144000" cy="6707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n>
                <a:noFill/>
              </a:ln>
            </a:endParaRPr>
          </a:p>
        </p:txBody>
      </p:sp>
      <p:pic>
        <p:nvPicPr>
          <p:cNvPr id="12" name="Grafik 11"/>
          <p:cNvPicPr>
            <a:picLocks noChangeAspect="1"/>
          </p:cNvPicPr>
          <p:nvPr/>
        </p:nvPicPr>
        <p:blipFill>
          <a:blip r:embed="rId3"/>
          <a:stretch>
            <a:fillRect/>
          </a:stretch>
        </p:blipFill>
        <p:spPr>
          <a:xfrm>
            <a:off x="5876021" y="6374443"/>
            <a:ext cx="3191281" cy="296333"/>
          </a:xfrm>
          <a:prstGeom prst="rect">
            <a:avLst/>
          </a:prstGeom>
        </p:spPr>
      </p:pic>
      <p:sp>
        <p:nvSpPr>
          <p:cNvPr id="13" name="Rectangle 6">
            <a:extLst>
              <a:ext uri="{FF2B5EF4-FFF2-40B4-BE49-F238E27FC236}">
                <a16:creationId xmlns="" xmlns:a16="http://schemas.microsoft.com/office/drawing/2014/main" id="{A37B0C90-E3FB-48FF-9A08-A488C47AA987}"/>
              </a:ext>
            </a:extLst>
          </p:cNvPr>
          <p:cNvSpPr>
            <a:spLocks/>
          </p:cNvSpPr>
          <p:nvPr/>
        </p:nvSpPr>
        <p:spPr bwMode="auto">
          <a:xfrm>
            <a:off x="5440758" y="1994609"/>
            <a:ext cx="3525236" cy="220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de-DE" altLang="de-DE" sz="4400" b="1" i="0" u="none" strike="noStrike" kern="1200" cap="none" spc="0" normalizeH="0" baseline="0" noProof="0" dirty="0" smtClean="0">
                <a:ln>
                  <a:noFill/>
                </a:ln>
                <a:solidFill>
                  <a:schemeClr val="tx1"/>
                </a:solidFill>
                <a:effectLst/>
                <a:uLnTx/>
                <a:uFillTx/>
                <a:latin typeface="+mn-lt"/>
              </a:rPr>
              <a:t>AG</a:t>
            </a:r>
            <a:r>
              <a:rPr kumimoji="0" lang="de-DE" altLang="de-DE" sz="4400" b="1" i="0" u="none" strike="noStrike" kern="1200" cap="none" spc="0" normalizeH="0" noProof="0" dirty="0" smtClean="0">
                <a:ln>
                  <a:noFill/>
                </a:ln>
                <a:solidFill>
                  <a:schemeClr val="tx1"/>
                </a:solidFill>
                <a:effectLst/>
                <a:uLnTx/>
                <a:uFillTx/>
                <a:latin typeface="+mn-lt"/>
              </a:rPr>
              <a:t> </a:t>
            </a:r>
            <a:r>
              <a:rPr kumimoji="0" lang="de-DE" altLang="de-DE" sz="4400" b="1" i="0" u="none" strike="noStrike" kern="1200" cap="none" spc="0" normalizeH="0" noProof="0" dirty="0" err="1" smtClean="0">
                <a:ln>
                  <a:noFill/>
                </a:ln>
                <a:solidFill>
                  <a:schemeClr val="tx1"/>
                </a:solidFill>
                <a:effectLst/>
                <a:uLnTx/>
                <a:uFillTx/>
                <a:latin typeface="+mn-lt"/>
              </a:rPr>
              <a:t>StrafR</a:t>
            </a:r>
            <a:r>
              <a:rPr kumimoji="0" lang="de-DE" altLang="de-DE" sz="4400" b="1" i="0" u="none" strike="noStrike" kern="1200" cap="none" spc="0" normalizeH="0" noProof="0" dirty="0" smtClean="0">
                <a:ln>
                  <a:noFill/>
                </a:ln>
                <a:solidFill>
                  <a:schemeClr val="tx1"/>
                </a:solidFill>
                <a:effectLst/>
                <a:uLnTx/>
                <a:uFillTx/>
                <a:latin typeface="+mn-lt"/>
              </a:rPr>
              <a:t> BT</a:t>
            </a:r>
            <a:r>
              <a:rPr kumimoji="0" lang="de-DE" altLang="de-DE" sz="4400" b="1" i="0" u="none" strike="noStrike" kern="1200" cap="none" spc="0" normalizeH="0" baseline="0" noProof="0" dirty="0" smtClean="0">
                <a:ln>
                  <a:noFill/>
                </a:ln>
                <a:solidFill>
                  <a:schemeClr val="tx1"/>
                </a:solidFill>
                <a:effectLst/>
                <a:uLnTx/>
                <a:uFillTx/>
                <a:latin typeface="+mn-lt"/>
              </a:rPr>
              <a:t> </a:t>
            </a:r>
            <a:r>
              <a:rPr kumimoji="0" lang="de-DE" altLang="de-DE" sz="4400" b="1" i="0" u="none" strike="noStrike" kern="1200" cap="none" spc="0" normalizeH="0" baseline="0" noProof="0" dirty="0">
                <a:ln>
                  <a:noFill/>
                </a:ln>
                <a:solidFill>
                  <a:schemeClr val="tx1"/>
                </a:solidFill>
                <a:effectLst/>
                <a:uLnTx/>
                <a:uFillTx/>
                <a:latin typeface="+mn-lt"/>
              </a:rPr>
              <a:t/>
            </a:r>
            <a:br>
              <a:rPr kumimoji="0" lang="de-DE" altLang="de-DE" sz="4400" b="1" i="0" u="none" strike="noStrike" kern="1200" cap="none" spc="0" normalizeH="0" baseline="0" noProof="0" dirty="0">
                <a:ln>
                  <a:noFill/>
                </a:ln>
                <a:solidFill>
                  <a:schemeClr val="tx1"/>
                </a:solidFill>
                <a:effectLst/>
                <a:uLnTx/>
                <a:uFillTx/>
                <a:latin typeface="+mn-lt"/>
              </a:rPr>
            </a:br>
            <a:r>
              <a:rPr kumimoji="0" lang="de-DE" altLang="de-DE" sz="4400" b="1" i="0" u="none" strike="noStrike" kern="1200" cap="none" spc="0" normalizeH="0" baseline="0" noProof="0" dirty="0" err="1" smtClean="0">
                <a:ln>
                  <a:noFill/>
                </a:ln>
                <a:solidFill>
                  <a:schemeClr val="tx1"/>
                </a:solidFill>
                <a:effectLst/>
                <a:uLnTx/>
                <a:uFillTx/>
                <a:latin typeface="+mn-lt"/>
              </a:rPr>
              <a:t>SoSe</a:t>
            </a:r>
            <a:r>
              <a:rPr kumimoji="0" lang="de-DE" altLang="de-DE" sz="4400" b="1" i="0" u="none" strike="noStrike" kern="1200" cap="none" spc="0" normalizeH="0" noProof="0" dirty="0" smtClean="0">
                <a:ln>
                  <a:noFill/>
                </a:ln>
                <a:solidFill>
                  <a:schemeClr val="tx1"/>
                </a:solidFill>
                <a:effectLst/>
                <a:uLnTx/>
                <a:uFillTx/>
                <a:latin typeface="+mn-lt"/>
              </a:rPr>
              <a:t> </a:t>
            </a:r>
            <a:r>
              <a:rPr kumimoji="0" lang="de-DE" altLang="de-DE" sz="4400" b="1" i="0" u="none" strike="noStrike" kern="1200" cap="none" spc="0" normalizeH="0" noProof="0" dirty="0">
                <a:ln>
                  <a:noFill/>
                </a:ln>
                <a:solidFill>
                  <a:schemeClr val="tx1"/>
                </a:solidFill>
                <a:effectLst/>
                <a:uLnTx/>
                <a:uFillTx/>
                <a:latin typeface="+mn-lt"/>
              </a:rPr>
              <a:t>2023</a:t>
            </a:r>
            <a:endParaRPr kumimoji="0" lang="de-DE" altLang="de-DE" sz="5400" b="1" i="0" u="none" strike="noStrike" kern="1200" cap="none" spc="0" normalizeH="0" baseline="0" noProof="0" dirty="0">
              <a:ln>
                <a:noFill/>
              </a:ln>
              <a:solidFill>
                <a:schemeClr val="tx1"/>
              </a:solidFill>
              <a:effectLst/>
              <a:uLnTx/>
              <a:uFillTx/>
              <a:latin typeface="+mn-lt"/>
            </a:endParaRPr>
          </a:p>
          <a:p>
            <a:pPr marL="0" marR="0" lvl="0" indent="0" defTabSz="914400" rtl="0" eaLnBrk="1" fontAlgn="base" latinLnBrk="0" hangingPunct="1">
              <a:lnSpc>
                <a:spcPct val="100000"/>
              </a:lnSpc>
              <a:spcBef>
                <a:spcPct val="0"/>
              </a:spcBef>
              <a:spcAft>
                <a:spcPct val="0"/>
              </a:spcAft>
              <a:buClrTx/>
              <a:buSzTx/>
              <a:buFontTx/>
              <a:buNone/>
              <a:tabLst/>
              <a:defRPr/>
            </a:pPr>
            <a:r>
              <a:rPr lang="de-DE" altLang="de-DE" sz="1600" b="1" dirty="0" smtClean="0"/>
              <a:t>neunte</a:t>
            </a:r>
            <a:r>
              <a:rPr kumimoji="0" lang="de-DE" altLang="de-DE" sz="1600" b="1" i="0" u="none" strike="noStrike" kern="1200" cap="none" spc="0" normalizeH="0" baseline="0" noProof="0" dirty="0" smtClean="0">
                <a:ln>
                  <a:noFill/>
                </a:ln>
                <a:solidFill>
                  <a:schemeClr val="tx1"/>
                </a:solidFill>
                <a:effectLst/>
                <a:uLnTx/>
                <a:uFillTx/>
              </a:rPr>
              <a:t> </a:t>
            </a:r>
            <a:r>
              <a:rPr kumimoji="0" lang="de-DE" altLang="de-DE" sz="1600" b="1" i="0" u="none" strike="noStrike" kern="1200" cap="none" spc="0" normalizeH="0" baseline="0" noProof="0" dirty="0" smtClean="0">
                <a:ln>
                  <a:noFill/>
                </a:ln>
                <a:solidFill>
                  <a:schemeClr val="tx1"/>
                </a:solidFill>
                <a:effectLst/>
                <a:uLnTx/>
                <a:uFillTx/>
              </a:rPr>
              <a:t>Stunde am </a:t>
            </a:r>
            <a:r>
              <a:rPr lang="de-DE" altLang="de-DE" sz="1600" b="1" dirty="0" smtClean="0"/>
              <a:t>26</a:t>
            </a:r>
            <a:r>
              <a:rPr kumimoji="0" lang="de-DE" altLang="de-DE" sz="1600" b="1" i="0" u="none" strike="noStrike" kern="1200" cap="none" spc="0" normalizeH="0" baseline="0" noProof="0" dirty="0" smtClean="0">
                <a:ln>
                  <a:noFill/>
                </a:ln>
                <a:solidFill>
                  <a:schemeClr val="tx1"/>
                </a:solidFill>
                <a:effectLst/>
                <a:uLnTx/>
                <a:uFillTx/>
              </a:rPr>
              <a:t>. </a:t>
            </a:r>
            <a:r>
              <a:rPr lang="de-DE" altLang="de-DE" sz="1600" b="1" noProof="0" dirty="0" smtClean="0"/>
              <a:t>Jun</a:t>
            </a:r>
            <a:r>
              <a:rPr lang="de-DE" altLang="de-DE" sz="1600" b="1" dirty="0" smtClean="0"/>
              <a:t>i</a:t>
            </a:r>
            <a:r>
              <a:rPr kumimoji="0" lang="de-DE" altLang="de-DE" sz="1600" b="1" i="0" u="none" strike="noStrike" kern="1200" cap="none" spc="0" normalizeH="0" baseline="0" noProof="0" dirty="0" smtClean="0">
                <a:ln>
                  <a:noFill/>
                </a:ln>
                <a:solidFill>
                  <a:schemeClr val="tx1"/>
                </a:solidFill>
                <a:effectLst/>
                <a:uLnTx/>
                <a:uFillTx/>
              </a:rPr>
              <a:t> </a:t>
            </a:r>
            <a:r>
              <a:rPr kumimoji="0" lang="de-DE" altLang="de-DE" sz="1600" b="1" i="0" u="none" strike="noStrike" kern="1200" cap="none" spc="0" normalizeH="0" baseline="0" noProof="0" dirty="0" smtClean="0">
                <a:ln>
                  <a:noFill/>
                </a:ln>
                <a:solidFill>
                  <a:schemeClr val="tx1"/>
                </a:solidFill>
                <a:effectLst/>
                <a:uLnTx/>
                <a:uFillTx/>
              </a:rPr>
              <a:t>2023</a:t>
            </a:r>
            <a:endParaRPr kumimoji="0" lang="de-DE" altLang="de-DE" sz="1600" b="1" i="0" u="none" strike="noStrike" kern="1200" cap="none" spc="0" normalizeH="0" baseline="0" noProof="0" dirty="0">
              <a:ln>
                <a:noFill/>
              </a:ln>
              <a:solidFill>
                <a:schemeClr val="tx1"/>
              </a:solidFill>
              <a:effectLst/>
              <a:uLnTx/>
              <a:uFillTx/>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altLang="de-DE" sz="1600" b="1" i="0" u="none" strike="noStrike" kern="1200" cap="none" spc="0" normalizeH="0" baseline="0" noProof="0" dirty="0">
              <a:ln>
                <a:noFill/>
              </a:ln>
              <a:solidFill>
                <a:schemeClr val="tx1"/>
              </a:solidFill>
              <a:effectLst/>
              <a:uLnTx/>
              <a:uFillTx/>
              <a:latin typeface="Calibri" panose="020F0502020204030204" pitchFamily="34" charset="0"/>
            </a:endParaRPr>
          </a:p>
        </p:txBody>
      </p:sp>
      <p:sp>
        <p:nvSpPr>
          <p:cNvPr id="14" name="Rectangle 6">
            <a:extLst>
              <a:ext uri="{FF2B5EF4-FFF2-40B4-BE49-F238E27FC236}">
                <a16:creationId xmlns="" xmlns:a16="http://schemas.microsoft.com/office/drawing/2014/main" id="{B05709AD-C1E7-4435-AE67-9F58F1E7125C}"/>
              </a:ext>
            </a:extLst>
          </p:cNvPr>
          <p:cNvSpPr>
            <a:spLocks/>
          </p:cNvSpPr>
          <p:nvPr/>
        </p:nvSpPr>
        <p:spPr bwMode="auto">
          <a:xfrm>
            <a:off x="5436096" y="3969127"/>
            <a:ext cx="3096344" cy="835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de-DE" altLang="de-DE" sz="1600" b="0" i="0" u="none" strike="noStrike" kern="1200" cap="none" spc="0" normalizeH="0" baseline="0" noProof="0" dirty="0">
                <a:ln>
                  <a:noFill/>
                </a:ln>
                <a:solidFill>
                  <a:schemeClr val="bg1">
                    <a:lumMod val="50000"/>
                  </a:schemeClr>
                </a:solidFill>
                <a:effectLst/>
                <a:uLnTx/>
                <a:uFillTx/>
              </a:rPr>
              <a:t>Sommersemester 2023</a:t>
            </a:r>
          </a:p>
          <a:p>
            <a:pPr marL="0" marR="0" lvl="0" indent="0" defTabSz="914400" rtl="0" eaLnBrk="1" fontAlgn="base" latinLnBrk="0" hangingPunct="1">
              <a:lnSpc>
                <a:spcPct val="100000"/>
              </a:lnSpc>
              <a:spcBef>
                <a:spcPct val="0"/>
              </a:spcBef>
              <a:spcAft>
                <a:spcPct val="0"/>
              </a:spcAft>
              <a:buClrTx/>
              <a:buSzTx/>
              <a:buFontTx/>
              <a:buNone/>
              <a:tabLst/>
              <a:defRPr/>
            </a:pPr>
            <a:r>
              <a:rPr lang="de-DE" altLang="de-DE" sz="1600" b="0" dirty="0" smtClean="0">
                <a:solidFill>
                  <a:schemeClr val="bg1">
                    <a:lumMod val="50000"/>
                  </a:schemeClr>
                </a:solidFill>
              </a:rPr>
              <a:t>Arbeitsgemeinschaft Strafrecht BT</a:t>
            </a:r>
          </a:p>
          <a:p>
            <a:pPr marL="0" marR="0" lvl="0" indent="0" defTabSz="914400" rtl="0" eaLnBrk="1" fontAlgn="base" latinLnBrk="0" hangingPunct="1">
              <a:lnSpc>
                <a:spcPct val="100000"/>
              </a:lnSpc>
              <a:spcBef>
                <a:spcPct val="0"/>
              </a:spcBef>
              <a:spcAft>
                <a:spcPct val="0"/>
              </a:spcAft>
              <a:buClrTx/>
              <a:buSzTx/>
              <a:buFontTx/>
              <a:buNone/>
              <a:tabLst/>
              <a:defRPr/>
            </a:pPr>
            <a:r>
              <a:rPr lang="de-DE" altLang="de-DE" sz="1600" dirty="0" smtClean="0">
                <a:solidFill>
                  <a:schemeClr val="bg1">
                    <a:lumMod val="50000"/>
                  </a:schemeClr>
                </a:solidFill>
              </a:rPr>
              <a:t>Tobias Vogt</a:t>
            </a:r>
            <a:endParaRPr kumimoji="0" lang="de-DE" altLang="de-DE" sz="1600" b="0" i="0" u="none" strike="noStrike" kern="1200" cap="none" spc="0" normalizeH="0" baseline="0" noProof="0" dirty="0">
              <a:ln>
                <a:noFill/>
              </a:ln>
              <a:solidFill>
                <a:schemeClr val="bg1">
                  <a:lumMod val="50000"/>
                </a:schemeClr>
              </a:solidFill>
              <a:effectLst/>
              <a:uLnTx/>
              <a:uFillTx/>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altLang="de-DE" sz="2000" b="0" i="0" u="none" strike="noStrike" kern="1200" cap="none" spc="0" normalizeH="0" baseline="0" noProof="0" dirty="0">
              <a:ln>
                <a:noFill/>
              </a:ln>
              <a:solidFill>
                <a:schemeClr val="bg1">
                  <a:lumMod val="50000"/>
                </a:schemeClr>
              </a:solidFill>
              <a:effectLst/>
              <a:uLnTx/>
              <a:uFillTx/>
              <a:latin typeface="Calibri" panose="020F0502020204030204" pitchFamily="34" charset="0"/>
            </a:endParaRPr>
          </a:p>
        </p:txBody>
      </p:sp>
      <p:cxnSp>
        <p:nvCxnSpPr>
          <p:cNvPr id="15" name="Gerader Verbinder 14">
            <a:extLst>
              <a:ext uri="{FF2B5EF4-FFF2-40B4-BE49-F238E27FC236}">
                <a16:creationId xmlns="" xmlns:a16="http://schemas.microsoft.com/office/drawing/2014/main" id="{68147142-E00F-42FF-82C1-6E33B4BFF558}"/>
              </a:ext>
            </a:extLst>
          </p:cNvPr>
          <p:cNvCxnSpPr/>
          <p:nvPr/>
        </p:nvCxnSpPr>
        <p:spPr>
          <a:xfrm>
            <a:off x="5436096" y="3789040"/>
            <a:ext cx="1440000" cy="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4954281" y="623012"/>
            <a:ext cx="4189720"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n>
                <a:noFill/>
              </a:ln>
            </a:endParaRPr>
          </a:p>
        </p:txBody>
      </p:sp>
      <p:pic>
        <p:nvPicPr>
          <p:cNvPr id="2" name="Grafik 1"/>
          <p:cNvPicPr>
            <a:picLocks noChangeAspect="1"/>
          </p:cNvPicPr>
          <p:nvPr/>
        </p:nvPicPr>
        <p:blipFill>
          <a:blip r:embed="rId4"/>
          <a:stretch>
            <a:fillRect/>
          </a:stretch>
        </p:blipFill>
        <p:spPr>
          <a:xfrm>
            <a:off x="0" y="0"/>
            <a:ext cx="5002542" cy="6882110"/>
          </a:xfrm>
          <a:prstGeom prst="rect">
            <a:avLst/>
          </a:prstGeom>
        </p:spPr>
      </p:pic>
    </p:spTree>
    <p:extLst>
      <p:ext uri="{BB962C8B-B14F-4D97-AF65-F5344CB8AC3E}">
        <p14:creationId xmlns:p14="http://schemas.microsoft.com/office/powerpoint/2010/main" val="1709508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779463"/>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de-DE" altLang="de-DE" sz="2200" b="1" dirty="0">
                <a:solidFill>
                  <a:srgbClr val="FFE200"/>
                </a:solidFill>
                <a:latin typeface="+mj-lt"/>
              </a:rPr>
              <a:t>Lösung Fall 33</a:t>
            </a:r>
          </a:p>
        </p:txBody>
      </p:sp>
      <p:sp>
        <p:nvSpPr>
          <p:cNvPr id="2" name="Rechteck 1"/>
          <p:cNvSpPr>
            <a:spLocks noChangeArrowheads="1"/>
          </p:cNvSpPr>
          <p:nvPr/>
        </p:nvSpPr>
        <p:spPr bwMode="auto">
          <a:xfrm>
            <a:off x="107504" y="1210350"/>
            <a:ext cx="8784976" cy="402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de-DE" altLang="de-DE" sz="1800" b="1" dirty="0">
                <a:latin typeface="+mn-lt"/>
                <a:cs typeface="Arial" panose="020B0604020202020204" pitchFamily="34" charset="0"/>
              </a:rPr>
              <a:t>Anknüpfungspunkte: </a:t>
            </a:r>
            <a:endParaRPr lang="de-DE" altLang="de-DE" sz="1800" dirty="0">
              <a:latin typeface="+mn-lt"/>
              <a:cs typeface="Arial" panose="020B0604020202020204" pitchFamily="34" charset="0"/>
            </a:endParaRPr>
          </a:p>
          <a:p>
            <a:pPr marL="231775">
              <a:buNone/>
            </a:pPr>
            <a:r>
              <a:rPr lang="de-DE" altLang="de-DE" sz="1800" dirty="0">
                <a:latin typeface="+mn-lt"/>
                <a:cs typeface="Arial" panose="020B0604020202020204" pitchFamily="34" charset="0"/>
              </a:rPr>
              <a:t>Behauptung, Ring kaufen zu wollen = potenzieller Betrug</a:t>
            </a:r>
          </a:p>
          <a:p>
            <a:pPr marL="231775">
              <a:buNone/>
            </a:pPr>
            <a:r>
              <a:rPr lang="de-DE" altLang="de-DE" sz="1800" dirty="0">
                <a:latin typeface="+mn-lt"/>
                <a:cs typeface="Arial" panose="020B0604020202020204" pitchFamily="34" charset="0"/>
              </a:rPr>
              <a:t>Einstecken und Weglaufen = potenzieller Diebstahl</a:t>
            </a:r>
          </a:p>
          <a:p>
            <a:pPr>
              <a:buNone/>
            </a:pPr>
            <a:endParaRPr lang="de-DE" altLang="de-DE" sz="1800" dirty="0">
              <a:latin typeface="+mn-lt"/>
              <a:cs typeface="Arial" panose="020B0604020202020204" pitchFamily="34" charset="0"/>
            </a:endParaRPr>
          </a:p>
          <a:p>
            <a:pPr>
              <a:buFont typeface="Arial" panose="020B0604020202020204" pitchFamily="34" charset="0"/>
              <a:buNone/>
            </a:pPr>
            <a:r>
              <a:rPr lang="de-DE" altLang="de-DE" sz="1800" b="1" dirty="0">
                <a:latin typeface="+mn-lt"/>
                <a:cs typeface="Arial" panose="020B0604020202020204" pitchFamily="34" charset="0"/>
              </a:rPr>
              <a:t>A. § 263 I </a:t>
            </a:r>
            <a:r>
              <a:rPr lang="de-DE" altLang="de-DE" sz="1800" b="1" dirty="0">
                <a:solidFill>
                  <a:srgbClr val="C00000"/>
                </a:solidFill>
                <a:latin typeface="+mn-lt"/>
                <a:cs typeface="Arial" panose="020B0604020202020204" pitchFamily="34" charset="0"/>
              </a:rPr>
              <a:t>(Behauptung, den Ring kaufen zu wollen)</a:t>
            </a:r>
          </a:p>
          <a:p>
            <a:pPr marL="274638">
              <a:buFont typeface="Arial" panose="020B0604020202020204" pitchFamily="34" charset="0"/>
              <a:buNone/>
            </a:pPr>
            <a:r>
              <a:rPr lang="de-DE" altLang="de-DE" sz="1800" b="1" dirty="0">
                <a:latin typeface="+mn-lt"/>
                <a:cs typeface="Arial" panose="020B0604020202020204" pitchFamily="34" charset="0"/>
              </a:rPr>
              <a:t>I. Tatbestand</a:t>
            </a:r>
          </a:p>
          <a:p>
            <a:pPr marL="452438">
              <a:buFont typeface="Arial" panose="020B0604020202020204" pitchFamily="34" charset="0"/>
              <a:buNone/>
            </a:pPr>
            <a:r>
              <a:rPr lang="de-DE" altLang="de-DE" sz="1800" b="1" dirty="0">
                <a:latin typeface="+mn-lt"/>
                <a:cs typeface="Arial" panose="020B0604020202020204" pitchFamily="34" charset="0"/>
              </a:rPr>
              <a:t>1. Objektiver Tatbestand</a:t>
            </a:r>
          </a:p>
          <a:p>
            <a:pPr marL="673100">
              <a:buNone/>
            </a:pPr>
            <a:r>
              <a:rPr lang="de-DE" altLang="de-DE" sz="1800" b="1" dirty="0">
                <a:latin typeface="+mn-lt"/>
                <a:cs typeface="Arial" panose="020B0604020202020204" pitchFamily="34" charset="0"/>
              </a:rPr>
              <a:t>a) Täuschung über Tatsachen</a:t>
            </a:r>
          </a:p>
          <a:p>
            <a:pPr marL="938213">
              <a:buNone/>
            </a:pPr>
            <a:r>
              <a:rPr lang="de-DE" altLang="de-DE" sz="1800" dirty="0">
                <a:latin typeface="+mn-lt"/>
                <a:cs typeface="Arial" panose="020B0604020202020204" pitchFamily="34" charset="0"/>
              </a:rPr>
              <a:t>(+) Aussage den Ring nur anschauen zu wollen und (ggf.) zu kaufen</a:t>
            </a:r>
          </a:p>
          <a:p>
            <a:pPr marL="673100">
              <a:buFont typeface="Arial" panose="020B0604020202020204" pitchFamily="34" charset="0"/>
              <a:buNone/>
            </a:pPr>
            <a:r>
              <a:rPr lang="de-DE" altLang="de-DE" sz="1800" b="1" dirty="0">
                <a:latin typeface="+mn-lt"/>
                <a:cs typeface="Arial" panose="020B0604020202020204" pitchFamily="34" charset="0"/>
              </a:rPr>
              <a:t>b) kausaler Irrtum</a:t>
            </a:r>
          </a:p>
          <a:p>
            <a:pPr marL="938213">
              <a:buNone/>
            </a:pPr>
            <a:r>
              <a:rPr lang="de-DE" altLang="de-DE" sz="1800" dirty="0">
                <a:cs typeface="Arial" panose="020B0604020202020204" pitchFamily="34" charset="0"/>
              </a:rPr>
              <a:t>Irrtum ist jede positive Fehlvorstellung. </a:t>
            </a:r>
            <a:endParaRPr lang="de-DE" altLang="de-DE" sz="1800" dirty="0">
              <a:latin typeface="+mn-lt"/>
              <a:cs typeface="Arial" panose="020B0604020202020204" pitchFamily="34" charset="0"/>
            </a:endParaRPr>
          </a:p>
          <a:p>
            <a:pPr marL="938213">
              <a:buFont typeface="Arial" panose="020B0604020202020204" pitchFamily="34" charset="0"/>
              <a:buNone/>
            </a:pPr>
            <a:r>
              <a:rPr lang="de-DE" altLang="de-DE" sz="1800" dirty="0">
                <a:latin typeface="+mn-lt"/>
                <a:cs typeface="Arial" panose="020B0604020202020204" pitchFamily="34" charset="0"/>
                <a:sym typeface="Wingdings" pitchFamily="2" charset="2"/>
              </a:rPr>
              <a:t> </a:t>
            </a:r>
            <a:r>
              <a:rPr lang="de-DE" altLang="de-DE" sz="1800" dirty="0">
                <a:latin typeface="+mn-lt"/>
                <a:cs typeface="Arial" panose="020B0604020202020204" pitchFamily="34" charset="0"/>
              </a:rPr>
              <a:t>(+) J glaubt dem T</a:t>
            </a:r>
          </a:p>
        </p:txBody>
      </p:sp>
    </p:spTree>
    <p:extLst>
      <p:ext uri="{BB962C8B-B14F-4D97-AF65-F5344CB8AC3E}">
        <p14:creationId xmlns:p14="http://schemas.microsoft.com/office/powerpoint/2010/main" val="21956303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a:spLocks noChangeArrowheads="1"/>
          </p:cNvSpPr>
          <p:nvPr/>
        </p:nvSpPr>
        <p:spPr bwMode="auto">
          <a:xfrm>
            <a:off x="107504" y="1210795"/>
            <a:ext cx="8784976"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de-DE" altLang="de-DE" sz="1800" b="1" dirty="0">
                <a:solidFill>
                  <a:schemeClr val="tx1">
                    <a:lumMod val="50000"/>
                    <a:lumOff val="50000"/>
                  </a:schemeClr>
                </a:solidFill>
                <a:latin typeface="+mn-lt"/>
                <a:cs typeface="Arial" panose="020B0604020202020204" pitchFamily="34" charset="0"/>
              </a:rPr>
              <a:t>A. § 263 I (Vorspiegeln, den Schmuck anschauen zu wollen)</a:t>
            </a:r>
          </a:p>
          <a:p>
            <a:pPr marL="274638">
              <a:buFont typeface="Arial" panose="020B0604020202020204" pitchFamily="34" charset="0"/>
              <a:buNone/>
            </a:pPr>
            <a:r>
              <a:rPr lang="de-DE" altLang="de-DE" sz="1800" b="1" dirty="0">
                <a:solidFill>
                  <a:schemeClr val="tx1">
                    <a:lumMod val="50000"/>
                    <a:lumOff val="50000"/>
                  </a:schemeClr>
                </a:solidFill>
                <a:latin typeface="+mn-lt"/>
                <a:cs typeface="Arial" panose="020B0604020202020204" pitchFamily="34" charset="0"/>
              </a:rPr>
              <a:t>I. Tatbestand</a:t>
            </a:r>
          </a:p>
          <a:p>
            <a:pPr marL="452438">
              <a:buFont typeface="Arial" panose="020B0604020202020204" pitchFamily="34" charset="0"/>
              <a:buNone/>
            </a:pPr>
            <a:r>
              <a:rPr lang="de-DE" altLang="de-DE" sz="1800" b="1" dirty="0">
                <a:solidFill>
                  <a:schemeClr val="tx1">
                    <a:lumMod val="50000"/>
                    <a:lumOff val="50000"/>
                  </a:schemeClr>
                </a:solidFill>
                <a:latin typeface="+mn-lt"/>
                <a:cs typeface="Arial" panose="020B0604020202020204" pitchFamily="34" charset="0"/>
              </a:rPr>
              <a:t>1. Objektiver Tatbestand</a:t>
            </a:r>
          </a:p>
          <a:p>
            <a:pPr marL="717550">
              <a:buFont typeface="Arial" panose="020B0604020202020204" pitchFamily="34" charset="0"/>
              <a:buNone/>
            </a:pPr>
            <a:r>
              <a:rPr lang="de-DE" altLang="de-DE" sz="1800" b="1" dirty="0">
                <a:latin typeface="+mn-lt"/>
                <a:cs typeface="Arial" panose="020B0604020202020204" pitchFamily="34" charset="0"/>
              </a:rPr>
              <a:t>c) kausale Vermögensverfügung?</a:t>
            </a:r>
          </a:p>
          <a:p>
            <a:pPr marL="982663">
              <a:buFont typeface="Arial" panose="020B0604020202020204" pitchFamily="34" charset="0"/>
              <a:buNone/>
            </a:pPr>
            <a:r>
              <a:rPr lang="de-DE" altLang="de-DE" sz="1800" b="1" dirty="0">
                <a:latin typeface="+mn-lt"/>
                <a:cs typeface="Arial" panose="020B0604020202020204" pitchFamily="34" charset="0"/>
              </a:rPr>
              <a:t>Vermögensverfügung</a:t>
            </a:r>
            <a:r>
              <a:rPr lang="de-DE" altLang="de-DE" sz="1800" dirty="0">
                <a:latin typeface="+mn-lt"/>
                <a:cs typeface="Arial" panose="020B0604020202020204" pitchFamily="34" charset="0"/>
              </a:rPr>
              <a:t> ist jedes Tun, Dulden oder Unterlassen, das unmittelbar vermögensmindernd wirkt. </a:t>
            </a:r>
          </a:p>
          <a:p>
            <a:pPr>
              <a:buFont typeface="Arial" panose="020B0604020202020204" pitchFamily="34" charset="0"/>
              <a:buNone/>
            </a:pPr>
            <a:endParaRPr lang="de-DE" altLang="de-DE" sz="1800" dirty="0">
              <a:latin typeface="+mn-lt"/>
              <a:cs typeface="Arial" panose="020B0604020202020204" pitchFamily="34" charset="0"/>
            </a:endParaRPr>
          </a:p>
          <a:p>
            <a:pPr marL="982663">
              <a:buFont typeface="Arial" panose="020B0604020202020204" pitchFamily="34" charset="0"/>
              <a:buNone/>
            </a:pPr>
            <a:r>
              <a:rPr lang="de-DE" altLang="de-DE" sz="1800" dirty="0">
                <a:latin typeface="+mn-lt"/>
                <a:cs typeface="Arial" panose="020B0604020202020204" pitchFamily="34" charset="0"/>
              </a:rPr>
              <a:t>Anknüpfung: Aushändigung des Rings als Verfügung?</a:t>
            </a:r>
          </a:p>
          <a:p>
            <a:pPr>
              <a:buFont typeface="Arial" panose="020B0604020202020204" pitchFamily="34" charset="0"/>
              <a:buNone/>
            </a:pPr>
            <a:endParaRPr lang="de-DE" altLang="de-DE" sz="1800" dirty="0">
              <a:latin typeface="+mn-lt"/>
              <a:cs typeface="Arial" panose="020B0604020202020204" pitchFamily="34" charset="0"/>
            </a:endParaRPr>
          </a:p>
          <a:p>
            <a:pPr marL="982663">
              <a:buFont typeface="Arial" panose="020B0604020202020204" pitchFamily="34" charset="0"/>
              <a:buNone/>
            </a:pPr>
            <a:r>
              <a:rPr lang="de-DE" altLang="de-DE" sz="1800" dirty="0">
                <a:latin typeface="+mn-lt"/>
                <a:cs typeface="Arial" panose="020B0604020202020204" pitchFamily="34" charset="0"/>
              </a:rPr>
              <a:t>(-) die Aushändigung enthält weder Eigentums- noch Besitzaufgabe seitens des J</a:t>
            </a:r>
          </a:p>
          <a:p>
            <a:pPr>
              <a:buFont typeface="Arial" panose="020B0604020202020204" pitchFamily="34" charset="0"/>
              <a:buNone/>
            </a:pPr>
            <a:endParaRPr lang="de-DE" altLang="de-DE" sz="1800" dirty="0">
              <a:latin typeface="+mn-lt"/>
              <a:cs typeface="Arial" panose="020B0604020202020204" pitchFamily="34" charset="0"/>
            </a:endParaRPr>
          </a:p>
          <a:p>
            <a:pPr marL="274638">
              <a:buFont typeface="Arial" panose="020B0604020202020204" pitchFamily="34" charset="0"/>
              <a:buNone/>
            </a:pPr>
            <a:r>
              <a:rPr lang="de-DE" altLang="de-DE" sz="1800" b="1" dirty="0">
                <a:latin typeface="+mn-lt"/>
                <a:cs typeface="Arial" panose="020B0604020202020204" pitchFamily="34" charset="0"/>
              </a:rPr>
              <a:t>II. Ergebnis: </a:t>
            </a:r>
            <a:r>
              <a:rPr lang="de-DE" altLang="de-DE" sz="1800" dirty="0">
                <a:latin typeface="+mn-lt"/>
                <a:cs typeface="Arial" panose="020B0604020202020204" pitchFamily="34" charset="0"/>
              </a:rPr>
              <a:t>§ 263 (-)</a:t>
            </a:r>
          </a:p>
        </p:txBody>
      </p:sp>
      <p:sp>
        <p:nvSpPr>
          <p:cNvPr id="4" name="Text Box 2"/>
          <p:cNvSpPr txBox="1">
            <a:spLocks noChangeArrowheads="1"/>
          </p:cNvSpPr>
          <p:nvPr/>
        </p:nvSpPr>
        <p:spPr bwMode="auto">
          <a:xfrm>
            <a:off x="0" y="779463"/>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de-DE" altLang="de-DE" sz="2200" b="1" dirty="0">
                <a:solidFill>
                  <a:srgbClr val="FFE200"/>
                </a:solidFill>
                <a:latin typeface="+mj-lt"/>
              </a:rPr>
              <a:t>Lösung Fall 33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hteck 1"/>
          <p:cNvSpPr>
            <a:spLocks noChangeArrowheads="1"/>
          </p:cNvSpPr>
          <p:nvPr/>
        </p:nvSpPr>
        <p:spPr bwMode="auto">
          <a:xfrm>
            <a:off x="107504" y="1210350"/>
            <a:ext cx="8856984" cy="469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de-DE" altLang="de-DE" sz="1800" b="1" dirty="0">
                <a:latin typeface="+mn-lt"/>
                <a:cs typeface="Arial" panose="020B0604020202020204" pitchFamily="34" charset="0"/>
              </a:rPr>
              <a:t>B. § 242 I </a:t>
            </a:r>
            <a:r>
              <a:rPr lang="de-DE" altLang="de-DE" sz="1800" b="1" dirty="0">
                <a:solidFill>
                  <a:srgbClr val="C00000"/>
                </a:solidFill>
                <a:latin typeface="+mn-lt"/>
                <a:cs typeface="Arial" panose="020B0604020202020204" pitchFamily="34" charset="0"/>
              </a:rPr>
              <a:t>(Einstecken und Weglaufen)</a:t>
            </a:r>
          </a:p>
          <a:p>
            <a:pPr marL="274638">
              <a:buFont typeface="Arial" panose="020B0604020202020204" pitchFamily="34" charset="0"/>
              <a:buNone/>
            </a:pPr>
            <a:r>
              <a:rPr lang="de-DE" altLang="de-DE" sz="1800" b="1" dirty="0">
                <a:latin typeface="+mn-lt"/>
                <a:cs typeface="Arial" panose="020B0604020202020204" pitchFamily="34" charset="0"/>
              </a:rPr>
              <a:t>I. Tatbestand</a:t>
            </a:r>
          </a:p>
          <a:p>
            <a:pPr marL="452438">
              <a:buFont typeface="Arial" panose="020B0604020202020204" pitchFamily="34" charset="0"/>
              <a:buNone/>
            </a:pPr>
            <a:r>
              <a:rPr lang="de-DE" altLang="de-DE" sz="1800" b="1" dirty="0">
                <a:latin typeface="+mn-lt"/>
                <a:cs typeface="Arial" panose="020B0604020202020204" pitchFamily="34" charset="0"/>
              </a:rPr>
              <a:t>1. Objektiver Tatbestand</a:t>
            </a:r>
          </a:p>
          <a:p>
            <a:pPr marL="717550">
              <a:buNone/>
            </a:pPr>
            <a:r>
              <a:rPr lang="de-DE" altLang="de-DE" sz="1800" b="1" dirty="0">
                <a:latin typeface="+mn-lt"/>
                <a:cs typeface="Arial" panose="020B0604020202020204" pitchFamily="34" charset="0"/>
              </a:rPr>
              <a:t>a) Fremde, bewegliche Sache (+)</a:t>
            </a:r>
          </a:p>
          <a:p>
            <a:pPr marL="717550">
              <a:buNone/>
            </a:pPr>
            <a:r>
              <a:rPr lang="de-DE" altLang="de-DE" sz="1800" b="1" dirty="0">
                <a:latin typeface="+mn-lt"/>
                <a:cs typeface="Arial" panose="020B0604020202020204" pitchFamily="34" charset="0"/>
              </a:rPr>
              <a:t>b) Wegnahme: </a:t>
            </a:r>
          </a:p>
          <a:p>
            <a:pPr marL="1025525">
              <a:buFont typeface="Arial" panose="020B0604020202020204" pitchFamily="34" charset="0"/>
              <a:buNone/>
            </a:pPr>
            <a:r>
              <a:rPr lang="de-DE" altLang="de-DE" sz="1800" dirty="0">
                <a:latin typeface="+mn-lt"/>
                <a:cs typeface="Arial" panose="020B0604020202020204" pitchFamily="34" charset="0"/>
              </a:rPr>
              <a:t>Gewahrsamsausgangslage: Gewahrsam bei J</a:t>
            </a:r>
          </a:p>
          <a:p>
            <a:pPr marL="1025525">
              <a:buFont typeface="Arial" panose="020B0604020202020204" pitchFamily="34" charset="0"/>
              <a:buNone/>
            </a:pPr>
            <a:r>
              <a:rPr lang="de-DE" altLang="de-DE" sz="1800" dirty="0">
                <a:latin typeface="+mn-lt"/>
                <a:cs typeface="Arial" panose="020B0604020202020204" pitchFamily="34" charset="0"/>
              </a:rPr>
              <a:t>Änderung durch Herausgabe an T:</a:t>
            </a:r>
          </a:p>
          <a:p>
            <a:pPr marL="1600200" lvl="1" indent="-276225">
              <a:buFont typeface="Arial" panose="020B0604020202020204" pitchFamily="34" charset="0"/>
              <a:buNone/>
            </a:pPr>
            <a:r>
              <a:rPr lang="de-DE" altLang="de-DE" sz="1800" dirty="0">
                <a:latin typeface="+mn-lt"/>
                <a:cs typeface="Arial" panose="020B0604020202020204" pitchFamily="34" charset="0"/>
              </a:rPr>
              <a:t>(-) bloße Gewahrsamslockerung</a:t>
            </a:r>
          </a:p>
          <a:p>
            <a:pPr marL="1025525">
              <a:buFont typeface="Arial" panose="020B0604020202020204" pitchFamily="34" charset="0"/>
              <a:buNone/>
            </a:pPr>
            <a:r>
              <a:rPr lang="de-DE" altLang="de-DE" sz="1800" dirty="0">
                <a:latin typeface="+mn-lt"/>
                <a:cs typeface="Arial" panose="020B0604020202020204" pitchFamily="34" charset="0"/>
              </a:rPr>
              <a:t>Änderung durch Einstecken und Weglaufen: (+)</a:t>
            </a:r>
          </a:p>
          <a:p>
            <a:pPr marL="1025525">
              <a:buFont typeface="Arial" panose="020B0604020202020204" pitchFamily="34" charset="0"/>
              <a:buNone/>
            </a:pPr>
            <a:r>
              <a:rPr lang="de-DE" altLang="de-DE" sz="1800" dirty="0">
                <a:latin typeface="+mn-lt"/>
                <a:cs typeface="Arial" panose="020B0604020202020204" pitchFamily="34" charset="0"/>
              </a:rPr>
              <a:t>Gewahrsamsbruch: (+) da kein Einverständnis</a:t>
            </a:r>
          </a:p>
          <a:p>
            <a:pPr marL="452438">
              <a:buFont typeface="Arial" panose="020B0604020202020204" pitchFamily="34" charset="0"/>
              <a:buNone/>
            </a:pPr>
            <a:r>
              <a:rPr lang="de-DE" altLang="de-DE" sz="1800" b="1" dirty="0">
                <a:latin typeface="+mn-lt"/>
                <a:cs typeface="Arial" panose="020B0604020202020204" pitchFamily="34" charset="0"/>
              </a:rPr>
              <a:t>2. Subjektiver Tatbestand</a:t>
            </a:r>
          </a:p>
          <a:p>
            <a:pPr marL="717550">
              <a:buFont typeface="Arial" panose="020B0604020202020204" pitchFamily="34" charset="0"/>
              <a:buNone/>
            </a:pPr>
            <a:r>
              <a:rPr lang="de-DE" altLang="de-DE" sz="1800" dirty="0">
                <a:latin typeface="+mn-lt"/>
                <a:cs typeface="Arial" panose="020B0604020202020204" pitchFamily="34" charset="0"/>
              </a:rPr>
              <a:t>Vorsatz und Zueignungsabsicht (+)</a:t>
            </a:r>
          </a:p>
          <a:p>
            <a:pPr marL="274638">
              <a:buFont typeface="Arial" panose="020B0604020202020204" pitchFamily="34" charset="0"/>
              <a:buNone/>
            </a:pPr>
            <a:r>
              <a:rPr lang="de-DE" altLang="de-DE" sz="1800" b="1" dirty="0">
                <a:latin typeface="+mn-lt"/>
                <a:cs typeface="Arial" panose="020B0604020202020204" pitchFamily="34" charset="0"/>
              </a:rPr>
              <a:t>III. RWK/Schuld (+)</a:t>
            </a:r>
          </a:p>
          <a:p>
            <a:pPr marL="274638">
              <a:buFont typeface="Arial" panose="020B0604020202020204" pitchFamily="34" charset="0"/>
              <a:buNone/>
            </a:pPr>
            <a:r>
              <a:rPr lang="de-DE" altLang="de-DE" sz="1800" b="1" dirty="0">
                <a:latin typeface="+mn-lt"/>
                <a:cs typeface="Arial" panose="020B0604020202020204" pitchFamily="34" charset="0"/>
              </a:rPr>
              <a:t>IV. Ergebnis: § 242 I (+)</a:t>
            </a:r>
          </a:p>
        </p:txBody>
      </p:sp>
      <p:sp>
        <p:nvSpPr>
          <p:cNvPr id="4" name="Text Box 2"/>
          <p:cNvSpPr txBox="1">
            <a:spLocks noChangeArrowheads="1"/>
          </p:cNvSpPr>
          <p:nvPr/>
        </p:nvSpPr>
        <p:spPr bwMode="auto">
          <a:xfrm>
            <a:off x="0" y="779463"/>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de-DE" altLang="de-DE" sz="2200" b="1" dirty="0">
                <a:solidFill>
                  <a:srgbClr val="FFE200"/>
                </a:solidFill>
                <a:latin typeface="+mj-lt"/>
              </a:rPr>
              <a:t>Lösung Fall 33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9698">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969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698">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9698">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9698">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9698">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9698">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29698">
                                            <p:txEl>
                                              <p:pRg st="12" end="12"/>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2969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hteck 1"/>
          <p:cNvSpPr>
            <a:spLocks noChangeArrowheads="1"/>
          </p:cNvSpPr>
          <p:nvPr/>
        </p:nvSpPr>
        <p:spPr bwMode="auto">
          <a:xfrm>
            <a:off x="395288" y="1844675"/>
            <a:ext cx="6318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a:latin typeface="Arial" panose="020B0604020202020204" pitchFamily="34" charset="0"/>
                <a:cs typeface="Times New Roman" panose="02020603050405020304" pitchFamily="18" charset="0"/>
              </a:rPr>
              <a:t> </a:t>
            </a:r>
            <a:endParaRPr lang="de-DE" altLang="de-DE" sz="1800">
              <a:latin typeface="Times New Roman" panose="02020603050405020304" pitchFamily="18" charset="0"/>
              <a:cs typeface="Times New Roman" panose="02020603050405020304" pitchFamily="18" charset="0"/>
            </a:endParaRPr>
          </a:p>
        </p:txBody>
      </p:sp>
      <p:sp>
        <p:nvSpPr>
          <p:cNvPr id="27651" name="Text Box 2"/>
          <p:cNvSpPr txBox="1">
            <a:spLocks noChangeArrowheads="1"/>
          </p:cNvSpPr>
          <p:nvPr/>
        </p:nvSpPr>
        <p:spPr bwMode="auto">
          <a:xfrm>
            <a:off x="0" y="764704"/>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200" b="1" dirty="0">
                <a:solidFill>
                  <a:srgbClr val="FFE200"/>
                </a:solidFill>
                <a:latin typeface="+mj-lt"/>
              </a:rPr>
              <a:t>Fall 34</a:t>
            </a:r>
          </a:p>
        </p:txBody>
      </p:sp>
      <p:sp>
        <p:nvSpPr>
          <p:cNvPr id="27652" name="Rechteck 1"/>
          <p:cNvSpPr>
            <a:spLocks noChangeArrowheads="1"/>
          </p:cNvSpPr>
          <p:nvPr/>
        </p:nvSpPr>
        <p:spPr bwMode="auto">
          <a:xfrm>
            <a:off x="251520" y="1338937"/>
            <a:ext cx="864096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50000"/>
              </a:lnSpc>
              <a:buNone/>
            </a:pPr>
            <a:r>
              <a:rPr lang="de-DE" altLang="de-DE" sz="2000" dirty="0">
                <a:latin typeface="+mn-lt"/>
                <a:cs typeface="Arial" panose="020B0604020202020204" pitchFamily="34" charset="0"/>
              </a:rPr>
              <a:t>Angesichts der heißen Temperaturen möchte T sich einen Handventilator kaufen. Um das Gerät gleich auf dem Nachhauseweg benutzen zu können, nimmt er im Laden zwei Batterien aus einer Verpackung, legt sie in den Handventilator und steckt das Gerät wieder in die Verpackung. Der Kassierer scannt den Strichcode auf der Verpackung und denkt, alles sei in Ordnung. T bezahlt den Ventilator und geht.</a:t>
            </a:r>
          </a:p>
          <a:p>
            <a:pPr algn="just">
              <a:lnSpc>
                <a:spcPct val="150000"/>
              </a:lnSpc>
              <a:buNone/>
            </a:pPr>
            <a:endParaRPr lang="de-DE" altLang="de-DE" sz="2000" dirty="0">
              <a:latin typeface="+mn-lt"/>
              <a:cs typeface="Arial" panose="020B0604020202020204" pitchFamily="34" charset="0"/>
            </a:endParaRPr>
          </a:p>
          <a:p>
            <a:pPr algn="just">
              <a:lnSpc>
                <a:spcPct val="150000"/>
              </a:lnSpc>
              <a:buNone/>
            </a:pPr>
            <a:r>
              <a:rPr lang="de-DE" altLang="de-DE" sz="2000" i="1" dirty="0">
                <a:latin typeface="+mn-lt"/>
                <a:cs typeface="Arial" panose="020B0604020202020204" pitchFamily="34" charset="0"/>
              </a:rPr>
              <a:t>Strafbarkeit des T gemäß §§ 263 und 242 StGB?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hteck 1"/>
          <p:cNvSpPr>
            <a:spLocks noChangeArrowheads="1"/>
          </p:cNvSpPr>
          <p:nvPr/>
        </p:nvSpPr>
        <p:spPr bwMode="auto">
          <a:xfrm>
            <a:off x="395288" y="1844675"/>
            <a:ext cx="6318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a:latin typeface="Arial" panose="020B0604020202020204" pitchFamily="34" charset="0"/>
                <a:cs typeface="Times New Roman" panose="02020603050405020304" pitchFamily="18" charset="0"/>
              </a:rPr>
              <a:t> </a:t>
            </a:r>
            <a:endParaRPr lang="de-DE" altLang="de-DE" sz="1800">
              <a:latin typeface="Times New Roman" panose="02020603050405020304" pitchFamily="18" charset="0"/>
              <a:cs typeface="Times New Roman" panose="02020603050405020304" pitchFamily="18" charset="0"/>
            </a:endParaRPr>
          </a:p>
        </p:txBody>
      </p:sp>
      <p:sp>
        <p:nvSpPr>
          <p:cNvPr id="29699" name="Text Box 2"/>
          <p:cNvSpPr txBox="1">
            <a:spLocks noChangeArrowheads="1"/>
          </p:cNvSpPr>
          <p:nvPr/>
        </p:nvSpPr>
        <p:spPr bwMode="auto">
          <a:xfrm>
            <a:off x="0" y="764704"/>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200" b="1" dirty="0">
                <a:solidFill>
                  <a:srgbClr val="FFE200"/>
                </a:solidFill>
                <a:latin typeface="+mj-lt"/>
              </a:rPr>
              <a:t>Lösung Fall 34</a:t>
            </a:r>
          </a:p>
        </p:txBody>
      </p:sp>
      <p:sp>
        <p:nvSpPr>
          <p:cNvPr id="3" name="Rechteck 2"/>
          <p:cNvSpPr>
            <a:spLocks noChangeArrowheads="1"/>
          </p:cNvSpPr>
          <p:nvPr/>
        </p:nvSpPr>
        <p:spPr bwMode="auto">
          <a:xfrm>
            <a:off x="107504" y="1195591"/>
            <a:ext cx="885698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DE" altLang="de-DE" sz="1800" b="1" dirty="0">
                <a:latin typeface="+mn-lt"/>
              </a:rPr>
              <a:t>A. § 242 I </a:t>
            </a:r>
            <a:r>
              <a:rPr lang="de-DE" altLang="de-DE" sz="1800" b="1" dirty="0">
                <a:solidFill>
                  <a:srgbClr val="C00000"/>
                </a:solidFill>
                <a:latin typeface="+mn-lt"/>
              </a:rPr>
              <a:t>(Einlegen der Batterien)</a:t>
            </a:r>
          </a:p>
          <a:p>
            <a:pPr>
              <a:spcBef>
                <a:spcPct val="0"/>
              </a:spcBef>
              <a:buFontTx/>
              <a:buNone/>
            </a:pPr>
            <a:endParaRPr lang="de-DE" altLang="de-DE" sz="1800" dirty="0">
              <a:latin typeface="+mn-lt"/>
            </a:endParaRPr>
          </a:p>
          <a:p>
            <a:pPr marL="274638">
              <a:spcBef>
                <a:spcPct val="0"/>
              </a:spcBef>
              <a:buFontTx/>
              <a:buNone/>
            </a:pPr>
            <a:r>
              <a:rPr lang="de-DE" altLang="de-DE" sz="1800" b="1" dirty="0">
                <a:latin typeface="+mn-lt"/>
              </a:rPr>
              <a:t>I. Tatbestand</a:t>
            </a:r>
          </a:p>
          <a:p>
            <a:pPr marL="452438">
              <a:spcBef>
                <a:spcPct val="0"/>
              </a:spcBef>
              <a:buFontTx/>
              <a:buNone/>
            </a:pPr>
            <a:r>
              <a:rPr lang="de-DE" altLang="de-DE" sz="1800" b="1" dirty="0">
                <a:latin typeface="+mn-lt"/>
              </a:rPr>
              <a:t>1. Objektiver Tatbestand</a:t>
            </a:r>
          </a:p>
          <a:p>
            <a:pPr marL="717550">
              <a:spcBef>
                <a:spcPct val="0"/>
              </a:spcBef>
              <a:buFontTx/>
              <a:buNone/>
            </a:pPr>
            <a:r>
              <a:rPr lang="de-DE" altLang="de-DE" sz="1800" b="1" dirty="0">
                <a:latin typeface="+mn-lt"/>
              </a:rPr>
              <a:t>a) Fremde bewegliche Sache (+)</a:t>
            </a:r>
          </a:p>
          <a:p>
            <a:pPr marL="717550">
              <a:spcBef>
                <a:spcPct val="0"/>
              </a:spcBef>
              <a:buFontTx/>
              <a:buNone/>
            </a:pPr>
            <a:r>
              <a:rPr lang="de-DE" altLang="de-DE" sz="1800" b="1" dirty="0">
                <a:latin typeface="+mn-lt"/>
              </a:rPr>
              <a:t>b) Wegnahme</a:t>
            </a:r>
          </a:p>
          <a:p>
            <a:pPr marL="982663">
              <a:spcBef>
                <a:spcPct val="0"/>
              </a:spcBef>
              <a:buFontTx/>
              <a:buNone/>
            </a:pPr>
            <a:r>
              <a:rPr lang="de-DE" altLang="de-DE" sz="1800" dirty="0">
                <a:latin typeface="+mn-lt"/>
              </a:rPr>
              <a:t>(-), da fremder Gewahrsam noch nicht gebrochen, insbesondere liegt keine Gewahrsamsenklave vor.</a:t>
            </a:r>
          </a:p>
          <a:p>
            <a:pPr>
              <a:spcBef>
                <a:spcPct val="0"/>
              </a:spcBef>
              <a:buFontTx/>
              <a:buNone/>
            </a:pPr>
            <a:endParaRPr lang="de-DE" altLang="de-DE" sz="1800" dirty="0">
              <a:latin typeface="+mn-lt"/>
            </a:endParaRPr>
          </a:p>
          <a:p>
            <a:pPr marL="274638">
              <a:spcBef>
                <a:spcPct val="0"/>
              </a:spcBef>
              <a:buFontTx/>
              <a:buNone/>
            </a:pPr>
            <a:r>
              <a:rPr lang="de-DE" altLang="de-DE" sz="1800" b="1" dirty="0">
                <a:latin typeface="+mn-lt"/>
              </a:rPr>
              <a:t>II. Ergebnis:</a:t>
            </a:r>
            <a:r>
              <a:rPr lang="de-DE" altLang="de-DE" sz="1800" dirty="0">
                <a:latin typeface="+mn-lt"/>
              </a:rPr>
              <a:t> § 242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hteck 1"/>
          <p:cNvSpPr>
            <a:spLocks noChangeArrowheads="1"/>
          </p:cNvSpPr>
          <p:nvPr/>
        </p:nvSpPr>
        <p:spPr bwMode="auto">
          <a:xfrm>
            <a:off x="395288" y="1844675"/>
            <a:ext cx="6318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a:latin typeface="Arial" panose="020B0604020202020204" pitchFamily="34" charset="0"/>
                <a:cs typeface="Times New Roman" panose="02020603050405020304" pitchFamily="18" charset="0"/>
              </a:rPr>
              <a:t> </a:t>
            </a:r>
            <a:endParaRPr lang="de-DE" altLang="de-DE" sz="1800">
              <a:latin typeface="Times New Roman" panose="02020603050405020304" pitchFamily="18" charset="0"/>
              <a:cs typeface="Times New Roman" panose="02020603050405020304" pitchFamily="18" charset="0"/>
            </a:endParaRPr>
          </a:p>
        </p:txBody>
      </p:sp>
      <p:sp>
        <p:nvSpPr>
          <p:cNvPr id="3" name="Rechteck 2"/>
          <p:cNvSpPr>
            <a:spLocks noChangeArrowheads="1"/>
          </p:cNvSpPr>
          <p:nvPr/>
        </p:nvSpPr>
        <p:spPr bwMode="auto">
          <a:xfrm>
            <a:off x="107504" y="1195591"/>
            <a:ext cx="8856984" cy="51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330"/>
              </a:spcBef>
              <a:buFont typeface="Arial" panose="020B0604020202020204" pitchFamily="34" charset="0"/>
              <a:buNone/>
            </a:pPr>
            <a:r>
              <a:rPr lang="de-DE" altLang="de-DE" sz="1800" b="1" dirty="0">
                <a:latin typeface="+mn-lt"/>
                <a:cs typeface="Arial" panose="020B0604020202020204" pitchFamily="34" charset="0"/>
              </a:rPr>
              <a:t>B. § 263 I </a:t>
            </a:r>
            <a:r>
              <a:rPr lang="de-DE" altLang="de-DE" sz="1800" b="1" dirty="0">
                <a:solidFill>
                  <a:srgbClr val="C00000"/>
                </a:solidFill>
                <a:latin typeface="+mn-lt"/>
                <a:cs typeface="Arial" panose="020B0604020202020204" pitchFamily="34" charset="0"/>
              </a:rPr>
              <a:t>(Verhalten gegenüber Kassierer)</a:t>
            </a:r>
          </a:p>
          <a:p>
            <a:pPr marL="274638">
              <a:spcBef>
                <a:spcPts val="330"/>
              </a:spcBef>
              <a:buFont typeface="Arial" panose="020B0604020202020204" pitchFamily="34" charset="0"/>
              <a:buNone/>
            </a:pPr>
            <a:r>
              <a:rPr lang="de-DE" altLang="de-DE" sz="1800" b="1" dirty="0">
                <a:latin typeface="+mn-lt"/>
                <a:cs typeface="Arial" panose="020B0604020202020204" pitchFamily="34" charset="0"/>
              </a:rPr>
              <a:t>I. Tatbestand</a:t>
            </a:r>
          </a:p>
          <a:p>
            <a:pPr marL="452438">
              <a:spcBef>
                <a:spcPts val="330"/>
              </a:spcBef>
              <a:buFont typeface="Arial" panose="020B0604020202020204" pitchFamily="34" charset="0"/>
              <a:buNone/>
            </a:pPr>
            <a:r>
              <a:rPr lang="de-DE" altLang="de-DE" sz="1800" b="1" dirty="0">
                <a:latin typeface="+mn-lt"/>
                <a:cs typeface="Arial" panose="020B0604020202020204" pitchFamily="34" charset="0"/>
              </a:rPr>
              <a:t>1. Objektiver Tatbestand</a:t>
            </a:r>
          </a:p>
          <a:p>
            <a:pPr marL="717550">
              <a:spcBef>
                <a:spcPts val="330"/>
              </a:spcBef>
              <a:buFont typeface="Arial" panose="020B0604020202020204" pitchFamily="34" charset="0"/>
              <a:buNone/>
            </a:pPr>
            <a:r>
              <a:rPr lang="de-DE" altLang="de-DE" sz="1800" b="1" dirty="0">
                <a:latin typeface="+mn-lt"/>
                <a:cs typeface="Arial" panose="020B0604020202020204" pitchFamily="34" charset="0"/>
              </a:rPr>
              <a:t>a) Täuschung über Tatsachen</a:t>
            </a:r>
          </a:p>
          <a:p>
            <a:pPr marL="982663">
              <a:spcBef>
                <a:spcPts val="330"/>
              </a:spcBef>
              <a:buFont typeface="Arial" panose="020B0604020202020204" pitchFamily="34" charset="0"/>
              <a:buNone/>
            </a:pPr>
            <a:r>
              <a:rPr lang="de-DE" altLang="de-DE" sz="1800" dirty="0">
                <a:latin typeface="+mn-lt"/>
                <a:cs typeface="Arial" panose="020B0604020202020204" pitchFamily="34" charset="0"/>
              </a:rPr>
              <a:t>Konkludent (+), Erklärungswert: Ich kaufe den Inhalt dieses Pakets, so, wie er auf der Verpackung ausgezeichnet ist, also bloß einen Ventilator.</a:t>
            </a:r>
          </a:p>
          <a:p>
            <a:pPr marL="717550">
              <a:spcBef>
                <a:spcPts val="330"/>
              </a:spcBef>
              <a:buFont typeface="Arial" panose="020B0604020202020204" pitchFamily="34" charset="0"/>
              <a:buNone/>
            </a:pPr>
            <a:r>
              <a:rPr lang="de-DE" altLang="de-DE" sz="1800" b="1" dirty="0">
                <a:latin typeface="+mn-lt"/>
                <a:cs typeface="Arial" panose="020B0604020202020204" pitchFamily="34" charset="0"/>
              </a:rPr>
              <a:t>b) Kausaler Irrtum</a:t>
            </a:r>
          </a:p>
          <a:p>
            <a:pPr marL="982663">
              <a:spcBef>
                <a:spcPts val="330"/>
              </a:spcBef>
              <a:buFont typeface="Arial" panose="020B0604020202020204" pitchFamily="34" charset="0"/>
              <a:buNone/>
            </a:pPr>
            <a:r>
              <a:rPr lang="de-DE" altLang="de-DE" sz="1800" dirty="0">
                <a:latin typeface="+mn-lt"/>
                <a:cs typeface="Arial" panose="020B0604020202020204" pitchFamily="34" charset="0"/>
              </a:rPr>
              <a:t>Irrtum ist jede positive Fehlvorstellung. </a:t>
            </a:r>
          </a:p>
          <a:p>
            <a:pPr marL="982663">
              <a:spcBef>
                <a:spcPts val="330"/>
              </a:spcBef>
              <a:buFont typeface="Arial" panose="020B0604020202020204" pitchFamily="34" charset="0"/>
              <a:buNone/>
            </a:pPr>
            <a:r>
              <a:rPr lang="de-DE" altLang="de-DE" sz="1800" b="1" dirty="0">
                <a:solidFill>
                  <a:srgbClr val="C00000"/>
                </a:solidFill>
                <a:latin typeface="+mn-lt"/>
                <a:cs typeface="Arial" panose="020B0604020202020204" pitchFamily="34" charset="0"/>
              </a:rPr>
              <a:t>(P)</a:t>
            </a:r>
            <a:r>
              <a:rPr lang="de-DE" altLang="de-DE" sz="1800" b="1" dirty="0">
                <a:solidFill>
                  <a:srgbClr val="FF0000"/>
                </a:solidFill>
                <a:latin typeface="+mn-lt"/>
                <a:cs typeface="Arial" panose="020B0604020202020204" pitchFamily="34" charset="0"/>
              </a:rPr>
              <a:t> </a:t>
            </a:r>
            <a:r>
              <a:rPr lang="de-DE" altLang="de-DE" sz="1800" dirty="0">
                <a:latin typeface="+mn-lt"/>
                <a:cs typeface="Arial" panose="020B0604020202020204" pitchFamily="34" charset="0"/>
              </a:rPr>
              <a:t>Der Kassierer glaubt nicht aktiv, dass der Verpackungsinhalt nicht ergänzt wurde und irrt damit </a:t>
            </a:r>
            <a:r>
              <a:rPr lang="de-DE" altLang="de-DE" sz="1800" b="1" dirty="0">
                <a:solidFill>
                  <a:srgbClr val="C00000"/>
                </a:solidFill>
                <a:latin typeface="+mn-lt"/>
                <a:cs typeface="Arial" panose="020B0604020202020204" pitchFamily="34" charset="0"/>
              </a:rPr>
              <a:t>nicht in einer positiven Vorstellung</a:t>
            </a:r>
            <a:r>
              <a:rPr lang="de-DE" altLang="de-DE" sz="1800" dirty="0">
                <a:solidFill>
                  <a:srgbClr val="C00000"/>
                </a:solidFill>
                <a:latin typeface="+mn-lt"/>
                <a:cs typeface="Arial" panose="020B0604020202020204" pitchFamily="34" charset="0"/>
              </a:rPr>
              <a:t>.</a:t>
            </a:r>
          </a:p>
          <a:p>
            <a:pPr marL="982663">
              <a:spcBef>
                <a:spcPts val="330"/>
              </a:spcBef>
              <a:buFont typeface="Wingdings" panose="05000000000000000000" pitchFamily="2" charset="2"/>
              <a:buChar char="à"/>
            </a:pPr>
            <a:r>
              <a:rPr lang="de-DE" altLang="de-DE" sz="1800" dirty="0">
                <a:latin typeface="+mn-lt"/>
                <a:cs typeface="Arial" panose="020B0604020202020204" pitchFamily="34" charset="0"/>
              </a:rPr>
              <a:t> schlichte </a:t>
            </a:r>
            <a:r>
              <a:rPr lang="de-DE" altLang="de-DE" sz="1800" b="1" dirty="0">
                <a:latin typeface="+mn-lt"/>
                <a:cs typeface="Arial" panose="020B0604020202020204" pitchFamily="34" charset="0"/>
              </a:rPr>
              <a:t>Unkenntnis</a:t>
            </a:r>
            <a:r>
              <a:rPr lang="de-DE" altLang="de-DE" sz="1800" dirty="0">
                <a:latin typeface="+mn-lt"/>
                <a:cs typeface="Arial" panose="020B0604020202020204" pitchFamily="34" charset="0"/>
              </a:rPr>
              <a:t> (ignorantia </a:t>
            </a:r>
            <a:r>
              <a:rPr lang="de-DE" altLang="de-DE" sz="1800" dirty="0" err="1">
                <a:latin typeface="+mn-lt"/>
                <a:cs typeface="Arial" panose="020B0604020202020204" pitchFamily="34" charset="0"/>
              </a:rPr>
              <a:t>facti</a:t>
            </a:r>
            <a:r>
              <a:rPr lang="de-DE" altLang="de-DE" sz="1800" dirty="0">
                <a:latin typeface="+mn-lt"/>
                <a:cs typeface="Arial" panose="020B0604020202020204" pitchFamily="34" charset="0"/>
              </a:rPr>
              <a:t>) genügt für Irrtum nicht.</a:t>
            </a:r>
          </a:p>
          <a:p>
            <a:pPr marL="982663">
              <a:spcBef>
                <a:spcPts val="330"/>
              </a:spcBef>
              <a:buFont typeface="Wingdings" panose="05000000000000000000" pitchFamily="2" charset="2"/>
              <a:buChar char="à"/>
            </a:pPr>
            <a:r>
              <a:rPr lang="de-DE" altLang="de-DE" sz="1800" dirty="0">
                <a:latin typeface="+mn-lt"/>
                <a:cs typeface="Arial" panose="020B0604020202020204" pitchFamily="34" charset="0"/>
              </a:rPr>
              <a:t> Aber: Für die positive Fehlvorstellung, d.h. für die unrichtigen Gedanken, die der Täter beim Getäuschten hervorrufen muss, reicht ein </a:t>
            </a:r>
            <a:r>
              <a:rPr lang="de-DE" altLang="de-DE" sz="1800" b="1" dirty="0">
                <a:latin typeface="+mn-lt"/>
                <a:cs typeface="Arial" panose="020B0604020202020204" pitchFamily="34" charset="0"/>
              </a:rPr>
              <a:t>unreflektiertes Mitbewusstsein,</a:t>
            </a:r>
            <a:r>
              <a:rPr lang="de-DE" altLang="de-DE" sz="1800" dirty="0">
                <a:latin typeface="+mn-lt"/>
                <a:cs typeface="Arial" panose="020B0604020202020204" pitchFamily="34" charset="0"/>
              </a:rPr>
              <a:t> ein ständiges Begleitwissen aus.</a:t>
            </a:r>
          </a:p>
          <a:p>
            <a:pPr marL="982663">
              <a:spcBef>
                <a:spcPts val="330"/>
              </a:spcBef>
              <a:buFont typeface="Arial" panose="020B0604020202020204" pitchFamily="34" charset="0"/>
              <a:buNone/>
            </a:pPr>
            <a:r>
              <a:rPr lang="de-DE" altLang="de-DE" sz="1800" i="1" dirty="0">
                <a:latin typeface="+mn-lt"/>
                <a:cs typeface="Arial" panose="020B0604020202020204" pitchFamily="34" charset="0"/>
              </a:rPr>
              <a:t>hier:</a:t>
            </a:r>
            <a:r>
              <a:rPr lang="de-DE" altLang="de-DE" sz="1800" b="1" dirty="0">
                <a:latin typeface="+mn-lt"/>
                <a:cs typeface="Arial" panose="020B0604020202020204" pitchFamily="34" charset="0"/>
              </a:rPr>
              <a:t> </a:t>
            </a:r>
            <a:r>
              <a:rPr lang="de-DE" altLang="de-DE" sz="1800" dirty="0">
                <a:latin typeface="+mn-lt"/>
                <a:cs typeface="Arial" panose="020B0604020202020204" pitchFamily="34" charset="0"/>
              </a:rPr>
              <a:t>Kassierer glaubt, es sei alles in Ordnung mit dem Inhalt der Verpackung</a:t>
            </a:r>
          </a:p>
          <a:p>
            <a:pPr marL="982663">
              <a:spcBef>
                <a:spcPts val="330"/>
              </a:spcBef>
              <a:buFont typeface="Arial" panose="020B0604020202020204" pitchFamily="34" charset="0"/>
              <a:buNone/>
            </a:pPr>
            <a:r>
              <a:rPr lang="de-DE" altLang="de-DE" sz="1800" dirty="0">
                <a:latin typeface="+mn-lt"/>
                <a:cs typeface="Arial" panose="020B0604020202020204" pitchFamily="34" charset="0"/>
                <a:sym typeface="Wingdings" panose="05000000000000000000" pitchFamily="2" charset="2"/>
              </a:rPr>
              <a:t></a:t>
            </a:r>
            <a:r>
              <a:rPr lang="de-DE" altLang="de-DE" sz="1800" dirty="0">
                <a:latin typeface="+mn-lt"/>
                <a:cs typeface="Arial" panose="020B0604020202020204" pitchFamily="34" charset="0"/>
              </a:rPr>
              <a:t> Irrtum (+)</a:t>
            </a:r>
          </a:p>
        </p:txBody>
      </p:sp>
      <p:sp>
        <p:nvSpPr>
          <p:cNvPr id="6" name="Text Box 2"/>
          <p:cNvSpPr txBox="1">
            <a:spLocks noChangeArrowheads="1"/>
          </p:cNvSpPr>
          <p:nvPr/>
        </p:nvSpPr>
        <p:spPr bwMode="auto">
          <a:xfrm>
            <a:off x="0" y="764704"/>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200" b="1" dirty="0">
                <a:solidFill>
                  <a:srgbClr val="FFE200"/>
                </a:solidFill>
                <a:latin typeface="+mj-lt"/>
              </a:rPr>
              <a:t>Lösung Fall 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hteck 1"/>
          <p:cNvSpPr>
            <a:spLocks noChangeArrowheads="1"/>
          </p:cNvSpPr>
          <p:nvPr/>
        </p:nvSpPr>
        <p:spPr bwMode="auto">
          <a:xfrm>
            <a:off x="395288" y="1844675"/>
            <a:ext cx="6318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a:latin typeface="Arial" panose="020B0604020202020204" pitchFamily="34" charset="0"/>
                <a:cs typeface="Times New Roman" panose="02020603050405020304" pitchFamily="18" charset="0"/>
              </a:rPr>
              <a:t> </a:t>
            </a:r>
            <a:endParaRPr lang="de-DE" altLang="de-DE" sz="1800">
              <a:latin typeface="Times New Roman" panose="02020603050405020304" pitchFamily="18" charset="0"/>
              <a:cs typeface="Times New Roman" panose="02020603050405020304" pitchFamily="18" charset="0"/>
            </a:endParaRPr>
          </a:p>
        </p:txBody>
      </p:sp>
      <p:sp>
        <p:nvSpPr>
          <p:cNvPr id="3" name="Rechteck 2"/>
          <p:cNvSpPr>
            <a:spLocks noChangeArrowheads="1"/>
          </p:cNvSpPr>
          <p:nvPr/>
        </p:nvSpPr>
        <p:spPr bwMode="auto">
          <a:xfrm>
            <a:off x="107504" y="1195591"/>
            <a:ext cx="8856984" cy="385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de-DE" altLang="de-DE" sz="1800" b="1" dirty="0">
                <a:solidFill>
                  <a:schemeClr val="tx1">
                    <a:lumMod val="50000"/>
                    <a:lumOff val="50000"/>
                  </a:schemeClr>
                </a:solidFill>
                <a:cs typeface="Arial" panose="020B0604020202020204" pitchFamily="34" charset="0"/>
              </a:rPr>
              <a:t>B. § 263 I (Verhalten gegenüber Kassierer)</a:t>
            </a:r>
          </a:p>
          <a:p>
            <a:pPr marL="274638">
              <a:buNone/>
            </a:pPr>
            <a:r>
              <a:rPr lang="de-DE" altLang="de-DE" sz="1800" b="1" dirty="0">
                <a:solidFill>
                  <a:schemeClr val="tx1">
                    <a:lumMod val="50000"/>
                    <a:lumOff val="50000"/>
                  </a:schemeClr>
                </a:solidFill>
                <a:cs typeface="Arial" panose="020B0604020202020204" pitchFamily="34" charset="0"/>
              </a:rPr>
              <a:t>I. Tatbestand</a:t>
            </a:r>
          </a:p>
          <a:p>
            <a:pPr marL="452438">
              <a:buNone/>
            </a:pPr>
            <a:r>
              <a:rPr lang="de-DE" altLang="de-DE" sz="1800" b="1" dirty="0">
                <a:solidFill>
                  <a:schemeClr val="tx1">
                    <a:lumMod val="50000"/>
                    <a:lumOff val="50000"/>
                  </a:schemeClr>
                </a:solidFill>
                <a:cs typeface="Arial" panose="020B0604020202020204" pitchFamily="34" charset="0"/>
              </a:rPr>
              <a:t>1. Objektiver Tatbestand</a:t>
            </a:r>
          </a:p>
          <a:p>
            <a:pPr marL="717550">
              <a:buFont typeface="Arial" panose="020B0604020202020204" pitchFamily="34" charset="0"/>
              <a:buNone/>
            </a:pPr>
            <a:r>
              <a:rPr lang="de-DE" altLang="de-DE" sz="1800" b="1" dirty="0">
                <a:latin typeface="+mn-lt"/>
                <a:cs typeface="Arial" panose="020B0604020202020204" pitchFamily="34" charset="0"/>
              </a:rPr>
              <a:t>c) kausale Vermögensverfügung </a:t>
            </a:r>
          </a:p>
          <a:p>
            <a:pPr marL="982663">
              <a:buFont typeface="Arial" panose="020B0604020202020204" pitchFamily="34" charset="0"/>
              <a:buNone/>
            </a:pPr>
            <a:r>
              <a:rPr lang="de-DE" altLang="de-DE" sz="1800" b="1" dirty="0">
                <a:solidFill>
                  <a:srgbClr val="C00000"/>
                </a:solidFill>
                <a:latin typeface="+mn-lt"/>
                <a:cs typeface="Arial" panose="020B0604020202020204" pitchFamily="34" charset="0"/>
              </a:rPr>
              <a:t>(P) </a:t>
            </a:r>
            <a:r>
              <a:rPr lang="de-DE" altLang="de-DE" sz="1800" dirty="0">
                <a:latin typeface="+mn-lt"/>
                <a:cs typeface="Arial" panose="020B0604020202020204" pitchFamily="34" charset="0"/>
              </a:rPr>
              <a:t>Kassierer weiß nicht, dass sich Batterien im Ventilator befindet, liegt trotzdem eine Vermögensverfügung vor?</a:t>
            </a:r>
          </a:p>
          <a:p>
            <a:pPr marL="982663">
              <a:buFont typeface="Arial" panose="020B0604020202020204" pitchFamily="34" charset="0"/>
              <a:buNone/>
            </a:pPr>
            <a:r>
              <a:rPr lang="de-DE" altLang="de-DE" sz="1800" b="1" dirty="0" err="1">
                <a:latin typeface="+mn-lt"/>
                <a:cs typeface="Arial" panose="020B0604020202020204" pitchFamily="34" charset="0"/>
              </a:rPr>
              <a:t>e.A</a:t>
            </a:r>
            <a:r>
              <a:rPr lang="de-DE" altLang="de-DE" sz="1800" b="1" dirty="0">
                <a:latin typeface="+mn-lt"/>
                <a:cs typeface="Arial" panose="020B0604020202020204" pitchFamily="34" charset="0"/>
              </a:rPr>
              <a:t>.:</a:t>
            </a:r>
            <a:r>
              <a:rPr lang="de-DE" altLang="de-DE" sz="1800" dirty="0">
                <a:latin typeface="+mn-lt"/>
                <a:cs typeface="Arial" panose="020B0604020202020204" pitchFamily="34" charset="0"/>
              </a:rPr>
              <a:t> (+) Der Kassierer weiß, </a:t>
            </a:r>
            <a:r>
              <a:rPr lang="de-DE" altLang="de-DE" sz="1800" b="1" dirty="0">
                <a:latin typeface="+mn-lt"/>
                <a:cs typeface="Arial" panose="020B0604020202020204" pitchFamily="34" charset="0"/>
              </a:rPr>
              <a:t>dass er über Vermögen verfügt </a:t>
            </a:r>
            <a:r>
              <a:rPr lang="de-DE" altLang="de-DE" sz="1800" dirty="0">
                <a:latin typeface="+mn-lt"/>
                <a:cs typeface="Arial" panose="020B0604020202020204" pitchFamily="34" charset="0"/>
              </a:rPr>
              <a:t>(den Ventilator). Er möchte über alles verfügen, was sich in der Verpackung befindet.</a:t>
            </a:r>
          </a:p>
          <a:p>
            <a:pPr marL="982663">
              <a:buFont typeface="Arial" panose="020B0604020202020204" pitchFamily="34" charset="0"/>
              <a:buNone/>
            </a:pPr>
            <a:r>
              <a:rPr lang="de-DE" altLang="de-DE" sz="1800" b="1" dirty="0" err="1">
                <a:latin typeface="+mn-lt"/>
                <a:cs typeface="Arial" panose="020B0604020202020204" pitchFamily="34" charset="0"/>
              </a:rPr>
              <a:t>a.A</a:t>
            </a:r>
            <a:r>
              <a:rPr lang="de-DE" altLang="de-DE" sz="1800" b="1" dirty="0">
                <a:latin typeface="+mn-lt"/>
                <a:cs typeface="Arial" panose="020B0604020202020204" pitchFamily="34" charset="0"/>
              </a:rPr>
              <a:t>.:</a:t>
            </a:r>
            <a:r>
              <a:rPr lang="de-DE" altLang="de-DE" sz="1800" dirty="0">
                <a:latin typeface="+mn-lt"/>
                <a:cs typeface="Arial" panose="020B0604020202020204" pitchFamily="34" charset="0"/>
              </a:rPr>
              <a:t> (-) Der Kassierer weiß nicht, </a:t>
            </a:r>
            <a:r>
              <a:rPr lang="de-DE" altLang="de-DE" sz="1800" b="1" dirty="0">
                <a:latin typeface="+mn-lt"/>
                <a:cs typeface="Arial" panose="020B0604020202020204" pitchFamily="34" charset="0"/>
              </a:rPr>
              <a:t>dass er über die Batterien verfügt</a:t>
            </a:r>
            <a:r>
              <a:rPr lang="de-DE" altLang="de-DE" sz="1800" dirty="0">
                <a:latin typeface="+mn-lt"/>
                <a:cs typeface="Arial" panose="020B0604020202020204" pitchFamily="34" charset="0"/>
              </a:rPr>
              <a:t>. Ihm fehlt das konkrete Verfügungsbewusstsein.</a:t>
            </a:r>
          </a:p>
          <a:p>
            <a:pPr>
              <a:buFont typeface="Arial" panose="020B0604020202020204" pitchFamily="34" charset="0"/>
              <a:buNone/>
            </a:pPr>
            <a:endParaRPr lang="de-DE" altLang="de-DE" sz="1800" dirty="0">
              <a:latin typeface="+mn-lt"/>
              <a:cs typeface="Arial" panose="020B0604020202020204" pitchFamily="34" charset="0"/>
            </a:endParaRPr>
          </a:p>
          <a:p>
            <a:pPr marL="274638">
              <a:buFont typeface="Arial" panose="020B0604020202020204" pitchFamily="34" charset="0"/>
              <a:buNone/>
            </a:pPr>
            <a:r>
              <a:rPr lang="de-DE" altLang="de-DE" sz="1800" b="1" dirty="0">
                <a:latin typeface="+mn-lt"/>
                <a:cs typeface="Arial" panose="020B0604020202020204" pitchFamily="34" charset="0"/>
              </a:rPr>
              <a:t>II. Ergebnis</a:t>
            </a:r>
            <a:r>
              <a:rPr lang="de-DE" altLang="de-DE" sz="1800" dirty="0">
                <a:latin typeface="+mn-lt"/>
                <a:cs typeface="Arial" panose="020B0604020202020204" pitchFamily="34" charset="0"/>
              </a:rPr>
              <a:t> (nach </a:t>
            </a:r>
            <a:r>
              <a:rPr lang="de-DE" altLang="de-DE" sz="1800" dirty="0" err="1">
                <a:latin typeface="+mn-lt"/>
                <a:cs typeface="Arial" panose="020B0604020202020204" pitchFamily="34" charset="0"/>
              </a:rPr>
              <a:t>a.A</a:t>
            </a:r>
            <a:r>
              <a:rPr lang="de-DE" altLang="de-DE" sz="1800" dirty="0">
                <a:latin typeface="+mn-lt"/>
                <a:cs typeface="Arial" panose="020B0604020202020204" pitchFamily="34" charset="0"/>
              </a:rPr>
              <a:t>.): § 263 (-)</a:t>
            </a:r>
          </a:p>
        </p:txBody>
      </p:sp>
      <p:sp>
        <p:nvSpPr>
          <p:cNvPr id="6" name="Text Box 2"/>
          <p:cNvSpPr txBox="1">
            <a:spLocks noChangeArrowheads="1"/>
          </p:cNvSpPr>
          <p:nvPr/>
        </p:nvSpPr>
        <p:spPr bwMode="auto">
          <a:xfrm>
            <a:off x="0" y="764704"/>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200" b="1" dirty="0">
                <a:solidFill>
                  <a:srgbClr val="FFE200"/>
                </a:solidFill>
                <a:latin typeface="+mj-lt"/>
              </a:rPr>
              <a:t>Lösung Fall 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hteck 1"/>
          <p:cNvSpPr>
            <a:spLocks noChangeArrowheads="1"/>
          </p:cNvSpPr>
          <p:nvPr/>
        </p:nvSpPr>
        <p:spPr bwMode="auto">
          <a:xfrm>
            <a:off x="395288" y="1844675"/>
            <a:ext cx="6318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a:latin typeface="Arial" panose="020B0604020202020204" pitchFamily="34" charset="0"/>
                <a:cs typeface="Times New Roman" panose="02020603050405020304" pitchFamily="18" charset="0"/>
              </a:rPr>
              <a:t> </a:t>
            </a:r>
            <a:endParaRPr lang="de-DE" altLang="de-DE" sz="1800">
              <a:latin typeface="Times New Roman" panose="02020603050405020304" pitchFamily="18" charset="0"/>
              <a:cs typeface="Times New Roman" panose="02020603050405020304" pitchFamily="18" charset="0"/>
            </a:endParaRPr>
          </a:p>
        </p:txBody>
      </p:sp>
      <p:sp>
        <p:nvSpPr>
          <p:cNvPr id="3" name="Rechteck 2"/>
          <p:cNvSpPr>
            <a:spLocks noChangeArrowheads="1"/>
          </p:cNvSpPr>
          <p:nvPr/>
        </p:nvSpPr>
        <p:spPr bwMode="auto">
          <a:xfrm>
            <a:off x="107504" y="1195591"/>
            <a:ext cx="8208962"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de-DE" altLang="de-DE" sz="1800" b="1" dirty="0">
                <a:latin typeface="+mn-lt"/>
                <a:cs typeface="Arial" panose="020B0604020202020204" pitchFamily="34" charset="0"/>
              </a:rPr>
              <a:t>C. §§ 242 I, 25 I Alt. 2 </a:t>
            </a:r>
            <a:r>
              <a:rPr lang="de-DE" altLang="de-DE" sz="1800" b="1" dirty="0">
                <a:solidFill>
                  <a:srgbClr val="C00000"/>
                </a:solidFill>
                <a:latin typeface="+mn-lt"/>
                <a:cs typeface="Arial" panose="020B0604020202020204" pitchFamily="34" charset="0"/>
              </a:rPr>
              <a:t>(Passieren des Kassenbereichs und Verlassen des Geschäfts)</a:t>
            </a:r>
          </a:p>
          <a:p>
            <a:pPr marL="274638">
              <a:buFont typeface="Arial" panose="020B0604020202020204" pitchFamily="34" charset="0"/>
              <a:buNone/>
            </a:pPr>
            <a:r>
              <a:rPr lang="de-DE" altLang="de-DE" sz="1800" b="1" dirty="0">
                <a:latin typeface="+mn-lt"/>
                <a:cs typeface="Arial" panose="020B0604020202020204" pitchFamily="34" charset="0"/>
              </a:rPr>
              <a:t>I. Tatbestand</a:t>
            </a:r>
          </a:p>
          <a:p>
            <a:pPr marL="452438">
              <a:buFont typeface="Arial" panose="020B0604020202020204" pitchFamily="34" charset="0"/>
              <a:buNone/>
            </a:pPr>
            <a:r>
              <a:rPr lang="de-DE" altLang="de-DE" sz="1800" b="1" dirty="0">
                <a:latin typeface="+mn-lt"/>
                <a:cs typeface="Arial" panose="020B0604020202020204" pitchFamily="34" charset="0"/>
              </a:rPr>
              <a:t>1. Objektiver Tatbestand</a:t>
            </a:r>
          </a:p>
          <a:p>
            <a:pPr marL="717550">
              <a:buNone/>
            </a:pPr>
            <a:r>
              <a:rPr lang="de-DE" altLang="de-DE" sz="1800" b="1" dirty="0">
                <a:latin typeface="+mn-lt"/>
                <a:cs typeface="Arial" panose="020B0604020202020204" pitchFamily="34" charset="0"/>
              </a:rPr>
              <a:t>a) Fremde bewegliche Sache (+)</a:t>
            </a:r>
          </a:p>
          <a:p>
            <a:pPr marL="717550">
              <a:buNone/>
            </a:pPr>
            <a:r>
              <a:rPr lang="de-DE" altLang="de-DE" sz="1800" b="1" dirty="0">
                <a:latin typeface="+mn-lt"/>
                <a:cs typeface="Arial" panose="020B0604020202020204" pitchFamily="34" charset="0"/>
              </a:rPr>
              <a:t>b) Wegnahme (+) mit Verlassen des Kassenbereichs</a:t>
            </a:r>
          </a:p>
          <a:p>
            <a:pPr marL="982663">
              <a:buNone/>
            </a:pPr>
            <a:r>
              <a:rPr lang="de-DE" altLang="de-DE" sz="1800" dirty="0">
                <a:latin typeface="+mn-lt"/>
                <a:cs typeface="Arial" panose="020B0604020202020204" pitchFamily="34" charset="0"/>
              </a:rPr>
              <a:t>Gewahrsamsbruch durch Kassierer, daher § 25 I Alt. 2 (Wissensherrschaft)</a:t>
            </a:r>
          </a:p>
          <a:p>
            <a:pPr marL="452438">
              <a:buFont typeface="Arial" panose="020B0604020202020204" pitchFamily="34" charset="0"/>
              <a:buNone/>
            </a:pPr>
            <a:r>
              <a:rPr lang="de-DE" altLang="de-DE" sz="1800" b="1" dirty="0">
                <a:latin typeface="+mn-lt"/>
                <a:cs typeface="Arial" panose="020B0604020202020204" pitchFamily="34" charset="0"/>
              </a:rPr>
              <a:t>2. Subjektiver Tatbestand (+)</a:t>
            </a:r>
          </a:p>
          <a:p>
            <a:pPr>
              <a:buFont typeface="Arial" panose="020B0604020202020204" pitchFamily="34" charset="0"/>
              <a:buNone/>
            </a:pPr>
            <a:endParaRPr lang="de-DE" altLang="de-DE" sz="1800" dirty="0">
              <a:latin typeface="+mn-lt"/>
              <a:cs typeface="Arial" panose="020B0604020202020204" pitchFamily="34" charset="0"/>
            </a:endParaRPr>
          </a:p>
          <a:p>
            <a:pPr marL="274638">
              <a:buFont typeface="Arial" panose="020B0604020202020204" pitchFamily="34" charset="0"/>
              <a:buNone/>
            </a:pPr>
            <a:r>
              <a:rPr lang="de-DE" altLang="de-DE" sz="1800" b="1" dirty="0">
                <a:latin typeface="+mn-lt"/>
                <a:cs typeface="Arial" panose="020B0604020202020204" pitchFamily="34" charset="0"/>
              </a:rPr>
              <a:t>II. Rechtswidrigkeit/Schuld (+)</a:t>
            </a:r>
          </a:p>
          <a:p>
            <a:pPr>
              <a:buFont typeface="Arial" panose="020B0604020202020204" pitchFamily="34" charset="0"/>
              <a:buNone/>
            </a:pPr>
            <a:endParaRPr lang="de-DE" altLang="de-DE" sz="1800" dirty="0">
              <a:latin typeface="+mn-lt"/>
              <a:cs typeface="Arial" panose="020B0604020202020204" pitchFamily="34" charset="0"/>
            </a:endParaRPr>
          </a:p>
          <a:p>
            <a:pPr marL="274638">
              <a:buFont typeface="Arial" panose="020B0604020202020204" pitchFamily="34" charset="0"/>
              <a:buNone/>
            </a:pPr>
            <a:r>
              <a:rPr lang="de-DE" altLang="de-DE" sz="1800" b="1" dirty="0">
                <a:latin typeface="+mn-lt"/>
                <a:cs typeface="Arial" panose="020B0604020202020204" pitchFamily="34" charset="0"/>
              </a:rPr>
              <a:t>III. Ergebnis: </a:t>
            </a:r>
            <a:r>
              <a:rPr lang="de-DE" altLang="de-DE" sz="1800" dirty="0">
                <a:latin typeface="+mn-lt"/>
                <a:cs typeface="Arial" panose="020B0604020202020204" pitchFamily="34" charset="0"/>
              </a:rPr>
              <a:t>§ 242 (+)</a:t>
            </a:r>
          </a:p>
        </p:txBody>
      </p:sp>
      <p:sp>
        <p:nvSpPr>
          <p:cNvPr id="6" name="Text Box 2"/>
          <p:cNvSpPr txBox="1">
            <a:spLocks noChangeArrowheads="1"/>
          </p:cNvSpPr>
          <p:nvPr/>
        </p:nvSpPr>
        <p:spPr bwMode="auto">
          <a:xfrm>
            <a:off x="0" y="764704"/>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200" b="1" dirty="0">
                <a:solidFill>
                  <a:srgbClr val="FFE200"/>
                </a:solidFill>
                <a:latin typeface="+mj-lt"/>
              </a:rPr>
              <a:t>Lösung Fall 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836712"/>
            <a:ext cx="9144000" cy="461665"/>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400" b="1" dirty="0">
                <a:solidFill>
                  <a:srgbClr val="FFE200"/>
                </a:solidFill>
                <a:latin typeface="+mj-lt"/>
              </a:rPr>
              <a:t>Fall 35</a:t>
            </a:r>
          </a:p>
        </p:txBody>
      </p:sp>
      <p:sp>
        <p:nvSpPr>
          <p:cNvPr id="15363" name="Rechteck 1"/>
          <p:cNvSpPr>
            <a:spLocks noChangeArrowheads="1"/>
          </p:cNvSpPr>
          <p:nvPr/>
        </p:nvSpPr>
        <p:spPr bwMode="auto">
          <a:xfrm>
            <a:off x="287524" y="1369715"/>
            <a:ext cx="8568952"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50000"/>
              </a:lnSpc>
              <a:buNone/>
            </a:pPr>
            <a:r>
              <a:rPr lang="de-DE" altLang="de-DE" sz="2000" dirty="0">
                <a:latin typeface="+mn-lt"/>
                <a:cs typeface="Arial" panose="020B0604020202020204" pitchFamily="34" charset="0"/>
              </a:rPr>
              <a:t>Wieder aus Berlin zurück will T sich auch die Möglichkeit sichern, ein zweites Mal nach Berlin fahren zu können. Er behauptet seiner Chefin gegenüber, seine – in Wahrheit kerngesunde – Berliner Schwester sei verstorben und er habe kein Geld, um auf die Beerdigung zu fahren. Die Chefin gibt ihm einen Zuschuss von 100 €, damit T zur Beerdigung fahren kann. T will aber nur mal einen Tag blau machen und es sich in Berlin gut gehen lassen.</a:t>
            </a:r>
          </a:p>
          <a:p>
            <a:pPr algn="just">
              <a:lnSpc>
                <a:spcPct val="150000"/>
              </a:lnSpc>
              <a:buNone/>
            </a:pPr>
            <a:endParaRPr lang="de-DE" altLang="de-DE" sz="2000" dirty="0">
              <a:latin typeface="+mn-lt"/>
              <a:cs typeface="Arial" panose="020B0604020202020204" pitchFamily="34" charset="0"/>
            </a:endParaRPr>
          </a:p>
          <a:p>
            <a:pPr>
              <a:lnSpc>
                <a:spcPct val="150000"/>
              </a:lnSpc>
              <a:buFont typeface="Arial" panose="020B0604020202020204" pitchFamily="34" charset="0"/>
              <a:buNone/>
            </a:pPr>
            <a:r>
              <a:rPr lang="de-DE" altLang="de-DE" sz="2000" i="1" dirty="0">
                <a:latin typeface="+mn-lt"/>
                <a:cs typeface="Arial" panose="020B0604020202020204" pitchFamily="34" charset="0"/>
              </a:rPr>
              <a:t>Strafbarkeit des T?</a:t>
            </a:r>
          </a:p>
        </p:txBody>
      </p:sp>
    </p:spTree>
    <p:extLst>
      <p:ext uri="{BB962C8B-B14F-4D97-AF65-F5344CB8AC3E}">
        <p14:creationId xmlns:p14="http://schemas.microsoft.com/office/powerpoint/2010/main" val="1116238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764704"/>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200" b="1" dirty="0">
                <a:solidFill>
                  <a:srgbClr val="FFE200"/>
                </a:solidFill>
                <a:latin typeface="+mj-lt"/>
              </a:rPr>
              <a:t>Lösung Fall 35</a:t>
            </a:r>
          </a:p>
        </p:txBody>
      </p:sp>
      <p:sp>
        <p:nvSpPr>
          <p:cNvPr id="3" name="Rechteck 2"/>
          <p:cNvSpPr>
            <a:spLocks noChangeArrowheads="1"/>
          </p:cNvSpPr>
          <p:nvPr/>
        </p:nvSpPr>
        <p:spPr bwMode="auto">
          <a:xfrm>
            <a:off x="179512" y="1267599"/>
            <a:ext cx="8964488"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de-DE" altLang="de-DE" sz="1800" b="1" dirty="0">
                <a:latin typeface="+mn-lt"/>
                <a:cs typeface="Arial" panose="020B0604020202020204" pitchFamily="34" charset="0"/>
              </a:rPr>
              <a:t>§ 263 I</a:t>
            </a:r>
            <a:endParaRPr lang="de-DE" altLang="de-DE" sz="1800" dirty="0">
              <a:latin typeface="+mn-lt"/>
              <a:cs typeface="Arial" panose="020B0604020202020204" pitchFamily="34" charset="0"/>
            </a:endParaRPr>
          </a:p>
          <a:p>
            <a:pPr marL="231775">
              <a:buFont typeface="Arial" panose="020B0604020202020204" pitchFamily="34" charset="0"/>
              <a:buNone/>
            </a:pPr>
            <a:r>
              <a:rPr lang="de-DE" altLang="de-DE" sz="1800" b="1" dirty="0">
                <a:latin typeface="+mn-lt"/>
                <a:cs typeface="Arial" panose="020B0604020202020204" pitchFamily="34" charset="0"/>
              </a:rPr>
              <a:t>I. Tatbestand</a:t>
            </a:r>
          </a:p>
          <a:p>
            <a:pPr marL="452438">
              <a:buNone/>
            </a:pPr>
            <a:r>
              <a:rPr lang="de-DE" altLang="de-DE" sz="1800" b="1" dirty="0">
                <a:latin typeface="+mn-lt"/>
                <a:cs typeface="Arial" panose="020B0604020202020204" pitchFamily="34" charset="0"/>
              </a:rPr>
              <a:t>1. Objektiver Tatbestand</a:t>
            </a:r>
          </a:p>
          <a:p>
            <a:pPr marL="673100">
              <a:buNone/>
            </a:pPr>
            <a:r>
              <a:rPr lang="de-DE" altLang="de-DE" sz="1800" b="1" dirty="0">
                <a:latin typeface="+mn-lt"/>
                <a:cs typeface="Arial" panose="020B0604020202020204" pitchFamily="34" charset="0"/>
              </a:rPr>
              <a:t>a) Täuschung über Tatsachen</a:t>
            </a:r>
          </a:p>
          <a:p>
            <a:pPr marL="938213" lvl="1" indent="0">
              <a:buNone/>
            </a:pPr>
            <a:r>
              <a:rPr lang="de-DE" altLang="de-DE" sz="1800" dirty="0">
                <a:latin typeface="+mn-lt"/>
                <a:cs typeface="Arial" panose="020B0604020202020204" pitchFamily="34" charset="0"/>
              </a:rPr>
              <a:t>ausdrücklich über den Tod der Schwester (+)</a:t>
            </a:r>
          </a:p>
          <a:p>
            <a:pPr marL="673100">
              <a:buNone/>
            </a:pPr>
            <a:r>
              <a:rPr lang="de-DE" altLang="de-DE" sz="1800" b="1" dirty="0">
                <a:latin typeface="+mn-lt"/>
                <a:cs typeface="Arial" panose="020B0604020202020204" pitchFamily="34" charset="0"/>
              </a:rPr>
              <a:t>b) Irrtum der Chefin</a:t>
            </a:r>
          </a:p>
          <a:p>
            <a:pPr marL="938213" lvl="1" indent="0">
              <a:buNone/>
            </a:pPr>
            <a:r>
              <a:rPr lang="de-DE" altLang="de-DE" sz="1800" dirty="0">
                <a:latin typeface="+mn-lt"/>
                <a:cs typeface="Arial" panose="020B0604020202020204" pitchFamily="34" charset="0"/>
              </a:rPr>
              <a:t>(+); sie glaubt an den Todesfall</a:t>
            </a:r>
          </a:p>
          <a:p>
            <a:pPr marL="673100">
              <a:buNone/>
            </a:pPr>
            <a:r>
              <a:rPr lang="de-DE" altLang="de-DE" sz="1800" b="1" dirty="0">
                <a:latin typeface="+mn-lt"/>
                <a:cs typeface="Arial" panose="020B0604020202020204" pitchFamily="34" charset="0"/>
              </a:rPr>
              <a:t>c) Vermögensverfügung</a:t>
            </a:r>
          </a:p>
          <a:p>
            <a:pPr marL="938213" lvl="1" indent="0">
              <a:buNone/>
            </a:pPr>
            <a:r>
              <a:rPr lang="de-DE" altLang="de-DE" sz="1800" dirty="0">
                <a:latin typeface="+mn-lt"/>
                <a:cs typeface="Arial" panose="020B0604020202020204" pitchFamily="34" charset="0"/>
              </a:rPr>
              <a:t>(+), Herausgabe der 100 €.</a:t>
            </a:r>
          </a:p>
          <a:p>
            <a:pPr marL="673100">
              <a:buNone/>
            </a:pPr>
            <a:r>
              <a:rPr lang="de-DE" altLang="de-DE" sz="1800" b="1" dirty="0">
                <a:latin typeface="+mn-lt"/>
                <a:cs typeface="Arial" panose="020B0604020202020204" pitchFamily="34" charset="0"/>
              </a:rPr>
              <a:t>d) Vermögensschaden</a:t>
            </a:r>
          </a:p>
          <a:p>
            <a:pPr marL="938213">
              <a:buNone/>
            </a:pPr>
            <a:r>
              <a:rPr lang="de-DE" altLang="de-DE" sz="1800" b="1" spc="-20" dirty="0">
                <a:latin typeface="+mn-lt"/>
                <a:cs typeface="Arial" panose="020B0604020202020204" pitchFamily="34" charset="0"/>
              </a:rPr>
              <a:t>Schaden = </a:t>
            </a:r>
            <a:r>
              <a:rPr lang="de-DE" altLang="de-DE" sz="1800" spc="-20" dirty="0">
                <a:latin typeface="+mn-lt"/>
                <a:cs typeface="Arial" panose="020B0604020202020204" pitchFamily="34" charset="0"/>
              </a:rPr>
              <a:t>negativer Saldo bei Vergleich der Vermögenslage vor und nach Verfügung</a:t>
            </a:r>
          </a:p>
          <a:p>
            <a:pPr marL="938213">
              <a:buNone/>
            </a:pPr>
            <a:r>
              <a:rPr lang="de-DE" altLang="de-DE" sz="1800" dirty="0">
                <a:latin typeface="+mn-lt"/>
                <a:cs typeface="Arial" panose="020B0604020202020204" pitchFamily="34" charset="0"/>
              </a:rPr>
              <a:t>Bei Gesamtsaldierung besteht eine Vermögensverringerung um 100 €.</a:t>
            </a:r>
          </a:p>
          <a:p>
            <a:pPr marL="938213">
              <a:buNone/>
            </a:pPr>
            <a:r>
              <a:rPr lang="de-DE" altLang="de-DE" sz="1800" dirty="0">
                <a:latin typeface="+mn-lt"/>
                <a:cs typeface="Arial" panose="020B0604020202020204" pitchFamily="34" charset="0"/>
              </a:rPr>
              <a:t>Aber: Die Chefin erwartet keine Gegenleistung. Sie handelt freiwillig zu einem (vermeintlich) guten Zweck.</a:t>
            </a:r>
          </a:p>
          <a:p>
            <a:pPr marL="938213">
              <a:buFont typeface="Arial" panose="020B0604020202020204" pitchFamily="34" charset="0"/>
              <a:buNone/>
            </a:pPr>
            <a:r>
              <a:rPr lang="de-DE" altLang="de-DE" sz="1800" b="1" dirty="0">
                <a:solidFill>
                  <a:srgbClr val="C00000"/>
                </a:solidFill>
                <a:latin typeface="+mn-lt"/>
                <a:cs typeface="Arial" panose="020B0604020202020204" pitchFamily="34" charset="0"/>
              </a:rPr>
              <a:t>(P) Schaden durch Verfehlung des verfolgten Zweckes?</a:t>
            </a:r>
          </a:p>
        </p:txBody>
      </p:sp>
    </p:spTree>
    <p:extLst>
      <p:ext uri="{BB962C8B-B14F-4D97-AF65-F5344CB8AC3E}">
        <p14:creationId xmlns:p14="http://schemas.microsoft.com/office/powerpoint/2010/main" val="661224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a:xfrm>
            <a:off x="1" y="5972173"/>
            <a:ext cx="9144000" cy="85768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 name="Ellipse 2"/>
          <p:cNvSpPr/>
          <p:nvPr/>
        </p:nvSpPr>
        <p:spPr>
          <a:xfrm>
            <a:off x="395536" y="2366790"/>
            <a:ext cx="1440160" cy="1368152"/>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400" b="1" dirty="0"/>
              <a:t>§ 249</a:t>
            </a:r>
          </a:p>
        </p:txBody>
      </p:sp>
      <p:sp>
        <p:nvSpPr>
          <p:cNvPr id="6" name="Ellipse 5"/>
          <p:cNvSpPr/>
          <p:nvPr/>
        </p:nvSpPr>
        <p:spPr>
          <a:xfrm>
            <a:off x="2700040" y="2366790"/>
            <a:ext cx="1440160" cy="1368152"/>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400" b="1" dirty="0"/>
              <a:t>§ 255</a:t>
            </a:r>
          </a:p>
        </p:txBody>
      </p:sp>
      <p:sp>
        <p:nvSpPr>
          <p:cNvPr id="4" name="Pfeil nach links und rechts 3"/>
          <p:cNvSpPr/>
          <p:nvPr/>
        </p:nvSpPr>
        <p:spPr>
          <a:xfrm>
            <a:off x="1907828" y="2834842"/>
            <a:ext cx="720080" cy="432048"/>
          </a:xfrm>
          <a:prstGeom prst="leftRightArrow">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 name="Textfeld 4"/>
          <p:cNvSpPr txBox="1"/>
          <p:nvPr/>
        </p:nvSpPr>
        <p:spPr>
          <a:xfrm>
            <a:off x="179512" y="1643828"/>
            <a:ext cx="4717032" cy="369332"/>
          </a:xfrm>
          <a:prstGeom prst="rect">
            <a:avLst/>
          </a:prstGeom>
          <a:noFill/>
        </p:spPr>
        <p:txBody>
          <a:bodyPr wrap="square" rtlCol="0">
            <a:spAutoFit/>
          </a:bodyPr>
          <a:lstStyle/>
          <a:p>
            <a:r>
              <a:rPr lang="de-DE" b="1" dirty="0" err="1">
                <a:latin typeface="+mn-lt"/>
              </a:rPr>
              <a:t>h.L</a:t>
            </a:r>
            <a:r>
              <a:rPr lang="de-DE" b="1" dirty="0">
                <a:latin typeface="+mn-lt"/>
              </a:rPr>
              <a:t>.: </a:t>
            </a:r>
            <a:r>
              <a:rPr lang="de-DE" dirty="0">
                <a:latin typeface="+mn-lt"/>
              </a:rPr>
              <a:t>Nötigungserfolg = Vermögensverfügung</a:t>
            </a:r>
          </a:p>
        </p:txBody>
      </p:sp>
      <p:sp>
        <p:nvSpPr>
          <p:cNvPr id="9" name="Textfeld 8"/>
          <p:cNvSpPr txBox="1"/>
          <p:nvPr/>
        </p:nvSpPr>
        <p:spPr>
          <a:xfrm>
            <a:off x="179512" y="5229200"/>
            <a:ext cx="3788004" cy="657617"/>
          </a:xfrm>
          <a:prstGeom prst="rect">
            <a:avLst/>
          </a:prstGeom>
          <a:noFill/>
        </p:spPr>
        <p:txBody>
          <a:bodyPr wrap="square" rtlCol="0">
            <a:spAutoFit/>
          </a:bodyPr>
          <a:lstStyle/>
          <a:p>
            <a:r>
              <a:rPr lang="de-DE" b="1" dirty="0">
                <a:latin typeface="+mn-lt"/>
                <a:sym typeface="Wingdings" panose="05000000000000000000" pitchFamily="2" charset="2"/>
              </a:rPr>
              <a:t> </a:t>
            </a:r>
            <a:r>
              <a:rPr lang="de-DE" b="1" dirty="0">
                <a:latin typeface="+mn-lt"/>
              </a:rPr>
              <a:t>Exklusivitätsverhältnis </a:t>
            </a:r>
            <a:r>
              <a:rPr lang="de-DE" dirty="0">
                <a:latin typeface="+mn-lt"/>
              </a:rPr>
              <a:t>zwischen Raub und räuberischer Erpressung</a:t>
            </a:r>
          </a:p>
        </p:txBody>
      </p:sp>
      <p:sp>
        <p:nvSpPr>
          <p:cNvPr id="10" name="Textfeld 9"/>
          <p:cNvSpPr txBox="1"/>
          <p:nvPr/>
        </p:nvSpPr>
        <p:spPr>
          <a:xfrm>
            <a:off x="558444" y="4415706"/>
            <a:ext cx="3467762" cy="646331"/>
          </a:xfrm>
          <a:prstGeom prst="rect">
            <a:avLst/>
          </a:prstGeom>
          <a:noFill/>
        </p:spPr>
        <p:txBody>
          <a:bodyPr wrap="square" rtlCol="0">
            <a:spAutoFit/>
          </a:bodyPr>
          <a:lstStyle/>
          <a:p>
            <a:pPr algn="ctr"/>
            <a:r>
              <a:rPr lang="de-DE" dirty="0">
                <a:latin typeface="+mn-lt"/>
                <a:sym typeface="Wingdings" panose="05000000000000000000" pitchFamily="2" charset="2"/>
              </a:rPr>
              <a:t>Vermögensverfügung</a:t>
            </a:r>
          </a:p>
          <a:p>
            <a:pPr algn="ctr"/>
            <a:r>
              <a:rPr lang="de-DE" dirty="0">
                <a:latin typeface="+mn-lt"/>
                <a:sym typeface="Wingdings" panose="05000000000000000000" pitchFamily="2" charset="2"/>
              </a:rPr>
              <a:t>= Einverständnis bzgl. Wegnahme</a:t>
            </a:r>
            <a:endParaRPr lang="de-DE" dirty="0">
              <a:latin typeface="+mn-lt"/>
            </a:endParaRPr>
          </a:p>
        </p:txBody>
      </p:sp>
      <p:sp>
        <p:nvSpPr>
          <p:cNvPr id="16" name="Nach unten gekrümmter Pfeil 15"/>
          <p:cNvSpPr/>
          <p:nvPr/>
        </p:nvSpPr>
        <p:spPr>
          <a:xfrm rot="10800000">
            <a:off x="1475594" y="3734940"/>
            <a:ext cx="1584052" cy="630163"/>
          </a:xfrm>
          <a:prstGeom prst="curvedDownArrow">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schemeClr val="tx1"/>
              </a:solidFill>
            </a:endParaRPr>
          </a:p>
        </p:txBody>
      </p:sp>
      <p:sp>
        <p:nvSpPr>
          <p:cNvPr id="19" name="Textfeld 18"/>
          <p:cNvSpPr txBox="1"/>
          <p:nvPr/>
        </p:nvSpPr>
        <p:spPr>
          <a:xfrm>
            <a:off x="4932040" y="1643828"/>
            <a:ext cx="4031432" cy="646331"/>
          </a:xfrm>
          <a:prstGeom prst="rect">
            <a:avLst/>
          </a:prstGeom>
          <a:noFill/>
        </p:spPr>
        <p:txBody>
          <a:bodyPr wrap="square" rtlCol="0">
            <a:spAutoFit/>
          </a:bodyPr>
          <a:lstStyle/>
          <a:p>
            <a:r>
              <a:rPr lang="de-DE" b="1" dirty="0" err="1">
                <a:latin typeface="+mn-lt"/>
              </a:rPr>
              <a:t>Rspr</a:t>
            </a:r>
            <a:r>
              <a:rPr lang="de-DE" b="1" dirty="0">
                <a:latin typeface="+mn-lt"/>
              </a:rPr>
              <a:t>.: </a:t>
            </a:r>
            <a:r>
              <a:rPr lang="de-DE" dirty="0">
                <a:latin typeface="+mn-lt"/>
              </a:rPr>
              <a:t>Nötigungserfolg = jede beliebige Handlung, Duldung oder Unterlassung</a:t>
            </a:r>
          </a:p>
        </p:txBody>
      </p:sp>
      <p:sp>
        <p:nvSpPr>
          <p:cNvPr id="20" name="Ellipse 19"/>
          <p:cNvSpPr/>
          <p:nvPr/>
        </p:nvSpPr>
        <p:spPr>
          <a:xfrm>
            <a:off x="5645045" y="2369345"/>
            <a:ext cx="1440160" cy="1368152"/>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400" b="1" dirty="0"/>
              <a:t>§ 249</a:t>
            </a:r>
          </a:p>
        </p:txBody>
      </p:sp>
      <p:sp>
        <p:nvSpPr>
          <p:cNvPr id="21" name="Ellipse 20"/>
          <p:cNvSpPr/>
          <p:nvPr/>
        </p:nvSpPr>
        <p:spPr>
          <a:xfrm>
            <a:off x="6695728" y="2369345"/>
            <a:ext cx="1440160" cy="1368152"/>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400" b="1" dirty="0"/>
              <a:t>§ 255</a:t>
            </a:r>
          </a:p>
        </p:txBody>
      </p:sp>
      <p:sp>
        <p:nvSpPr>
          <p:cNvPr id="22" name="Textfeld 21"/>
          <p:cNvSpPr txBox="1"/>
          <p:nvPr/>
        </p:nvSpPr>
        <p:spPr>
          <a:xfrm>
            <a:off x="4892567" y="3887679"/>
            <a:ext cx="4110378" cy="666816"/>
          </a:xfrm>
          <a:prstGeom prst="rect">
            <a:avLst/>
          </a:prstGeom>
          <a:noFill/>
        </p:spPr>
        <p:txBody>
          <a:bodyPr wrap="square" rtlCol="0">
            <a:spAutoFit/>
          </a:bodyPr>
          <a:lstStyle/>
          <a:p>
            <a:pPr algn="ctr"/>
            <a:r>
              <a:rPr lang="de-DE" dirty="0">
                <a:latin typeface="+mn-lt"/>
                <a:sym typeface="Wingdings" panose="05000000000000000000" pitchFamily="2" charset="2"/>
              </a:rPr>
              <a:t>In jeder Wegnahme liegt zugleich Duldung als Nötigungserfolg </a:t>
            </a:r>
            <a:r>
              <a:rPr lang="de-DE" dirty="0" err="1">
                <a:latin typeface="+mn-lt"/>
                <a:sym typeface="Wingdings" panose="05000000000000000000" pitchFamily="2" charset="2"/>
              </a:rPr>
              <a:t>i.S.d</a:t>
            </a:r>
            <a:r>
              <a:rPr lang="de-DE" dirty="0">
                <a:latin typeface="+mn-lt"/>
                <a:sym typeface="Wingdings" panose="05000000000000000000" pitchFamily="2" charset="2"/>
              </a:rPr>
              <a:t>. §§ 253, 255</a:t>
            </a:r>
          </a:p>
        </p:txBody>
      </p:sp>
      <p:sp>
        <p:nvSpPr>
          <p:cNvPr id="24" name="Textfeld 23"/>
          <p:cNvSpPr txBox="1"/>
          <p:nvPr/>
        </p:nvSpPr>
        <p:spPr>
          <a:xfrm>
            <a:off x="4932040" y="4554495"/>
            <a:ext cx="4211960" cy="2031325"/>
          </a:xfrm>
          <a:prstGeom prst="rect">
            <a:avLst/>
          </a:prstGeom>
          <a:noFill/>
        </p:spPr>
        <p:txBody>
          <a:bodyPr wrap="square" rtlCol="0">
            <a:spAutoFit/>
          </a:bodyPr>
          <a:lstStyle/>
          <a:p>
            <a:r>
              <a:rPr lang="de-DE" b="1" dirty="0">
                <a:latin typeface="+mn-lt"/>
                <a:sym typeface="Wingdings" panose="05000000000000000000" pitchFamily="2" charset="2"/>
              </a:rPr>
              <a:t> </a:t>
            </a:r>
            <a:r>
              <a:rPr lang="de-DE" b="1" dirty="0">
                <a:latin typeface="+mn-lt"/>
              </a:rPr>
              <a:t>Tatbestandliche Überschneidung</a:t>
            </a:r>
            <a:endParaRPr lang="de-DE" dirty="0">
              <a:latin typeface="+mn-lt"/>
            </a:endParaRPr>
          </a:p>
          <a:p>
            <a:r>
              <a:rPr lang="de-DE" dirty="0">
                <a:latin typeface="+mn-lt"/>
              </a:rPr>
              <a:t>Abgrenzung über äußeres Erscheinungsbild:</a:t>
            </a:r>
          </a:p>
          <a:p>
            <a:r>
              <a:rPr lang="de-DE" dirty="0">
                <a:latin typeface="+mn-lt"/>
              </a:rPr>
              <a:t>Nehmen </a:t>
            </a:r>
            <a:r>
              <a:rPr lang="de-DE" dirty="0">
                <a:latin typeface="+mn-lt"/>
                <a:sym typeface="Wingdings" panose="05000000000000000000" pitchFamily="2" charset="2"/>
              </a:rPr>
              <a:t> § 249 (§§ 253, 255 treten dahinter zurück)</a:t>
            </a:r>
          </a:p>
          <a:p>
            <a:r>
              <a:rPr lang="de-DE" dirty="0">
                <a:latin typeface="+mn-lt"/>
                <a:sym typeface="Wingdings" panose="05000000000000000000" pitchFamily="2" charset="2"/>
              </a:rPr>
              <a:t>Geben  §§ 253, 255 (§ 249 hingegen tatbestandlich nicht einschlägig)</a:t>
            </a:r>
            <a:endParaRPr lang="de-DE" dirty="0">
              <a:latin typeface="+mn-lt"/>
            </a:endParaRPr>
          </a:p>
        </p:txBody>
      </p:sp>
      <p:cxnSp>
        <p:nvCxnSpPr>
          <p:cNvPr id="18" name="Gerader Verbinder 17"/>
          <p:cNvCxnSpPr/>
          <p:nvPr/>
        </p:nvCxnSpPr>
        <p:spPr>
          <a:xfrm>
            <a:off x="4716016" y="2369617"/>
            <a:ext cx="0" cy="2715567"/>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7" name="Text Box 2"/>
          <p:cNvSpPr txBox="1">
            <a:spLocks noChangeArrowheads="1"/>
          </p:cNvSpPr>
          <p:nvPr/>
        </p:nvSpPr>
        <p:spPr bwMode="auto">
          <a:xfrm>
            <a:off x="0" y="751509"/>
            <a:ext cx="9144000" cy="430887"/>
          </a:xfrm>
          <a:prstGeom prst="rect">
            <a:avLst/>
          </a:prstGeom>
          <a:solidFill>
            <a:schemeClr val="tx1">
              <a:lumMod val="50000"/>
              <a:lumOff val="50000"/>
            </a:schemeClr>
          </a:solidFill>
          <a:ln>
            <a:noFill/>
          </a:ln>
        </p:spPr>
        <p:txBody>
          <a:bodyPr>
            <a:spAutoFit/>
          </a:bodyPr>
          <a:lstStyle>
            <a:lvl1pPr>
              <a:spcBef>
                <a:spcPct val="20000"/>
              </a:spcBef>
              <a:buAutoNum type="romanUcPeriod"/>
              <a:defRPr sz="2800">
                <a:solidFill>
                  <a:schemeClr val="tx1"/>
                </a:solidFill>
                <a:latin typeface="Arial" panose="020B0604020202020204" pitchFamily="34" charset="0"/>
              </a:defRPr>
            </a:lvl1pPr>
            <a:lvl2pPr marL="742950" indent="-285750">
              <a:spcBef>
                <a:spcPct val="20000"/>
              </a:spcBef>
              <a:buAutoNum type="arabicPeriod"/>
              <a:defRPr sz="2400">
                <a:solidFill>
                  <a:schemeClr val="tx1"/>
                </a:solidFill>
                <a:latin typeface="Arial" panose="020B0604020202020204" pitchFamily="34" charset="0"/>
              </a:defRPr>
            </a:lvl2pPr>
            <a:lvl3pPr marL="1143000" indent="-228600">
              <a:spcBef>
                <a:spcPct val="20000"/>
              </a:spcBef>
              <a:buAutoNum type="alphaLcParenR"/>
              <a:defRPr>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None/>
            </a:pPr>
            <a:r>
              <a:rPr lang="de-DE" altLang="de-DE" sz="2200" b="1" dirty="0">
                <a:solidFill>
                  <a:srgbClr val="FFE200"/>
                </a:solidFill>
                <a:latin typeface="+mn-lt"/>
              </a:rPr>
              <a:t>Abgrenzung Raub – Erpressung</a:t>
            </a:r>
          </a:p>
        </p:txBody>
      </p:sp>
      <p:sp>
        <p:nvSpPr>
          <p:cNvPr id="2" name="Textfeld 1"/>
          <p:cNvSpPr txBox="1"/>
          <p:nvPr/>
        </p:nvSpPr>
        <p:spPr>
          <a:xfrm>
            <a:off x="179512" y="1182396"/>
            <a:ext cx="4464496" cy="369332"/>
          </a:xfrm>
          <a:prstGeom prst="rect">
            <a:avLst/>
          </a:prstGeom>
          <a:noFill/>
        </p:spPr>
        <p:txBody>
          <a:bodyPr wrap="square" rtlCol="0">
            <a:spAutoFit/>
          </a:bodyPr>
          <a:lstStyle/>
          <a:p>
            <a:r>
              <a:rPr lang="de-DE" b="1" dirty="0">
                <a:solidFill>
                  <a:srgbClr val="C00000"/>
                </a:solidFill>
                <a:latin typeface="Calibri" panose="020F0502020204030204" pitchFamily="34" charset="0"/>
                <a:cs typeface="Calibri" panose="020F0502020204030204" pitchFamily="34" charset="0"/>
              </a:rPr>
              <a:t>(P) Anforderungen an den Nötigungserfolg?</a:t>
            </a:r>
          </a:p>
        </p:txBody>
      </p:sp>
    </p:spTree>
    <p:extLst>
      <p:ext uri="{BB962C8B-B14F-4D97-AF65-F5344CB8AC3E}">
        <p14:creationId xmlns:p14="http://schemas.microsoft.com/office/powerpoint/2010/main" val="1793807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hteck 1"/>
          <p:cNvSpPr>
            <a:spLocks noChangeArrowheads="1"/>
          </p:cNvSpPr>
          <p:nvPr/>
        </p:nvSpPr>
        <p:spPr bwMode="auto">
          <a:xfrm>
            <a:off x="179512" y="1267599"/>
            <a:ext cx="8280400" cy="408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de-DE" altLang="de-DE" sz="1800" b="1" dirty="0">
                <a:solidFill>
                  <a:schemeClr val="tx1">
                    <a:lumMod val="50000"/>
                    <a:lumOff val="50000"/>
                  </a:schemeClr>
                </a:solidFill>
                <a:cs typeface="Arial" panose="020B0604020202020204" pitchFamily="34" charset="0"/>
              </a:rPr>
              <a:t>§ 263 I</a:t>
            </a:r>
            <a:endParaRPr lang="de-DE" altLang="de-DE" sz="1800" dirty="0">
              <a:solidFill>
                <a:schemeClr val="tx1">
                  <a:lumMod val="50000"/>
                  <a:lumOff val="50000"/>
                </a:schemeClr>
              </a:solidFill>
              <a:cs typeface="Arial" panose="020B0604020202020204" pitchFamily="34" charset="0"/>
            </a:endParaRPr>
          </a:p>
          <a:p>
            <a:pPr marL="231775">
              <a:buNone/>
            </a:pPr>
            <a:r>
              <a:rPr lang="de-DE" altLang="de-DE" sz="1800" b="1" dirty="0">
                <a:solidFill>
                  <a:schemeClr val="tx1">
                    <a:lumMod val="50000"/>
                    <a:lumOff val="50000"/>
                  </a:schemeClr>
                </a:solidFill>
                <a:cs typeface="Arial" panose="020B0604020202020204" pitchFamily="34" charset="0"/>
              </a:rPr>
              <a:t>I. Tatbestand</a:t>
            </a:r>
          </a:p>
          <a:p>
            <a:pPr marL="452438">
              <a:buNone/>
            </a:pPr>
            <a:r>
              <a:rPr lang="de-DE" altLang="de-DE" sz="1800" b="1" dirty="0">
                <a:solidFill>
                  <a:schemeClr val="tx1">
                    <a:lumMod val="50000"/>
                    <a:lumOff val="50000"/>
                  </a:schemeClr>
                </a:solidFill>
                <a:cs typeface="Arial" panose="020B0604020202020204" pitchFamily="34" charset="0"/>
              </a:rPr>
              <a:t>1. Objektiver Tatbestand</a:t>
            </a:r>
          </a:p>
          <a:p>
            <a:pPr marL="717550">
              <a:buNone/>
            </a:pPr>
            <a:r>
              <a:rPr lang="de-DE" altLang="de-DE" sz="1800" b="1" dirty="0">
                <a:solidFill>
                  <a:schemeClr val="tx1">
                    <a:lumMod val="50000"/>
                    <a:lumOff val="50000"/>
                  </a:schemeClr>
                </a:solidFill>
                <a:cs typeface="Arial" panose="020B0604020202020204" pitchFamily="34" charset="0"/>
              </a:rPr>
              <a:t>d) Vermögensschaden</a:t>
            </a:r>
          </a:p>
          <a:p>
            <a:pPr marL="938213">
              <a:buNone/>
            </a:pPr>
            <a:r>
              <a:rPr lang="de-DE" altLang="de-DE" sz="1800" b="1" dirty="0">
                <a:solidFill>
                  <a:srgbClr val="C00000"/>
                </a:solidFill>
                <a:cs typeface="Arial" panose="020B0604020202020204" pitchFamily="34" charset="0"/>
              </a:rPr>
              <a:t>(P) Schaden durch Verfehlung des verfolgten Zweckes?</a:t>
            </a:r>
            <a:endParaRPr lang="de-DE" altLang="de-DE" sz="800" b="1" dirty="0">
              <a:latin typeface="+mn-lt"/>
              <a:cs typeface="Arial" panose="020B0604020202020204" pitchFamily="34" charset="0"/>
            </a:endParaRPr>
          </a:p>
          <a:p>
            <a:pPr marL="1247775">
              <a:buNone/>
            </a:pPr>
            <a:r>
              <a:rPr lang="de-DE" altLang="de-DE" sz="1800" b="1" dirty="0" err="1">
                <a:latin typeface="+mn-lt"/>
                <a:cs typeface="Arial" panose="020B0604020202020204" pitchFamily="34" charset="0"/>
              </a:rPr>
              <a:t>e.A</a:t>
            </a:r>
            <a:r>
              <a:rPr lang="de-DE" altLang="de-DE" sz="1800" b="1" dirty="0">
                <a:latin typeface="+mn-lt"/>
                <a:cs typeface="Arial" panose="020B0604020202020204" pitchFamily="34" charset="0"/>
              </a:rPr>
              <a:t>.: </a:t>
            </a:r>
            <a:r>
              <a:rPr lang="de-DE" altLang="de-DE" sz="1800" dirty="0">
                <a:latin typeface="+mn-lt"/>
                <a:cs typeface="Arial" panose="020B0604020202020204" pitchFamily="34" charset="0"/>
              </a:rPr>
              <a:t>Betrug setzt eigentlich </a:t>
            </a:r>
            <a:r>
              <a:rPr lang="de-DE" altLang="de-DE" sz="1800" b="1" dirty="0">
                <a:latin typeface="+mn-lt"/>
                <a:cs typeface="Arial" panose="020B0604020202020204" pitchFamily="34" charset="0"/>
              </a:rPr>
              <a:t>unbewusste</a:t>
            </a:r>
            <a:r>
              <a:rPr lang="de-DE" altLang="de-DE" sz="1800" dirty="0">
                <a:latin typeface="+mn-lt"/>
                <a:cs typeface="Arial" panose="020B0604020202020204" pitchFamily="34" charset="0"/>
              </a:rPr>
              <a:t> Selbstschädigung voraus. Vermögensschaden ist gleichwohl gegeben, wenn der </a:t>
            </a:r>
            <a:r>
              <a:rPr lang="de-DE" altLang="de-DE" sz="1800" b="1" dirty="0">
                <a:latin typeface="+mn-lt"/>
                <a:cs typeface="Arial" panose="020B0604020202020204" pitchFamily="34" charset="0"/>
              </a:rPr>
              <a:t>soziale Sinn bzw. Zweck </a:t>
            </a:r>
            <a:r>
              <a:rPr lang="de-DE" altLang="de-DE" sz="1800" dirty="0">
                <a:latin typeface="+mn-lt"/>
                <a:cs typeface="Arial" panose="020B0604020202020204" pitchFamily="34" charset="0"/>
              </a:rPr>
              <a:t>der Vermögensverschiebung verfehlt wird</a:t>
            </a:r>
            <a:r>
              <a:rPr lang="de-DE" altLang="de-DE" sz="1800" dirty="0" smtClean="0">
                <a:latin typeface="+mn-lt"/>
                <a:cs typeface="Arial" panose="020B0604020202020204" pitchFamily="34" charset="0"/>
              </a:rPr>
              <a:t>. </a:t>
            </a:r>
            <a:r>
              <a:rPr lang="de-DE" altLang="de-DE" sz="1800" dirty="0" smtClean="0">
                <a:latin typeface="+mn-lt"/>
                <a:cs typeface="Arial" panose="020B0604020202020204" pitchFamily="34" charset="0"/>
                <a:sym typeface="Wingdings" panose="05000000000000000000" pitchFamily="2" charset="2"/>
              </a:rPr>
              <a:t> Schaden (+)</a:t>
            </a:r>
            <a:endParaRPr lang="de-DE" altLang="de-DE" sz="1800" dirty="0">
              <a:latin typeface="+mn-lt"/>
              <a:cs typeface="Arial" panose="020B0604020202020204" pitchFamily="34" charset="0"/>
            </a:endParaRPr>
          </a:p>
          <a:p>
            <a:pPr marL="1247775">
              <a:buNone/>
            </a:pPr>
            <a:r>
              <a:rPr lang="de-DE" altLang="de-DE" sz="1800" b="1" dirty="0" err="1">
                <a:latin typeface="+mn-lt"/>
                <a:cs typeface="Arial" panose="020B0604020202020204" pitchFamily="34" charset="0"/>
              </a:rPr>
              <a:t>a.A</a:t>
            </a:r>
            <a:r>
              <a:rPr lang="de-DE" altLang="de-DE" sz="1800" b="1" dirty="0">
                <a:latin typeface="+mn-lt"/>
                <a:cs typeface="Arial" panose="020B0604020202020204" pitchFamily="34" charset="0"/>
              </a:rPr>
              <a:t>.: </a:t>
            </a:r>
            <a:r>
              <a:rPr lang="de-DE" altLang="de-DE" sz="1800" dirty="0">
                <a:latin typeface="+mn-lt"/>
                <a:cs typeface="Arial" panose="020B0604020202020204" pitchFamily="34" charset="0"/>
              </a:rPr>
              <a:t>Auch </a:t>
            </a:r>
            <a:r>
              <a:rPr lang="de-DE" altLang="de-DE" sz="1800" b="1" dirty="0">
                <a:latin typeface="+mn-lt"/>
                <a:cs typeface="Arial" panose="020B0604020202020204" pitchFamily="34" charset="0"/>
              </a:rPr>
              <a:t>bewusste</a:t>
            </a:r>
            <a:r>
              <a:rPr lang="de-DE" altLang="de-DE" sz="1800" dirty="0">
                <a:latin typeface="+mn-lt"/>
                <a:cs typeface="Arial" panose="020B0604020202020204" pitchFamily="34" charset="0"/>
              </a:rPr>
              <a:t> Selbstschädigungen sind betrugsrelevant. Ein Vermögensschaden kann allerdings durch Erreichen eines bestimmten </a:t>
            </a:r>
            <a:r>
              <a:rPr lang="de-DE" altLang="de-DE" sz="1800" b="1" dirty="0">
                <a:latin typeface="+mn-lt"/>
                <a:cs typeface="Arial" panose="020B0604020202020204" pitchFamily="34" charset="0"/>
              </a:rPr>
              <a:t>sozialen Zwecks </a:t>
            </a:r>
            <a:r>
              <a:rPr lang="de-DE" altLang="de-DE" sz="1800" dirty="0">
                <a:latin typeface="+mn-lt"/>
                <a:cs typeface="Arial" panose="020B0604020202020204" pitchFamily="34" charset="0"/>
              </a:rPr>
              <a:t>ausgeglichen werden</a:t>
            </a:r>
            <a:r>
              <a:rPr lang="de-DE" altLang="de-DE" sz="1800" dirty="0" smtClean="0">
                <a:latin typeface="+mn-lt"/>
                <a:cs typeface="Arial" panose="020B0604020202020204" pitchFamily="34" charset="0"/>
              </a:rPr>
              <a:t>.</a:t>
            </a:r>
            <a:r>
              <a:rPr lang="de-DE" altLang="de-DE" sz="800" dirty="0">
                <a:latin typeface="+mn-lt"/>
                <a:cs typeface="Arial" panose="020B0604020202020204" pitchFamily="34" charset="0"/>
              </a:rPr>
              <a:t> </a:t>
            </a:r>
            <a:r>
              <a:rPr lang="de-DE" altLang="de-DE" sz="1800" dirty="0" smtClean="0">
                <a:latin typeface="+mn-lt"/>
                <a:cs typeface="Arial" panose="020B0604020202020204" pitchFamily="34" charset="0"/>
                <a:sym typeface="Wingdings" panose="05000000000000000000" pitchFamily="2" charset="2"/>
              </a:rPr>
              <a:t> Schaden (+)</a:t>
            </a:r>
            <a:endParaRPr lang="de-DE" altLang="de-DE" sz="1800" dirty="0" smtClean="0">
              <a:latin typeface="+mn-lt"/>
              <a:cs typeface="Arial" panose="020B0604020202020204" pitchFamily="34" charset="0"/>
            </a:endParaRPr>
          </a:p>
          <a:p>
            <a:pPr marL="1247775">
              <a:buFont typeface="Arial" panose="020B0604020202020204" pitchFamily="34" charset="0"/>
              <a:buNone/>
            </a:pPr>
            <a:r>
              <a:rPr lang="de-DE" altLang="de-DE" sz="1800" b="1" dirty="0" err="1" smtClean="0">
                <a:latin typeface="+mn-lt"/>
                <a:cs typeface="Arial" panose="020B0604020202020204" pitchFamily="34" charset="0"/>
              </a:rPr>
              <a:t>a.A</a:t>
            </a:r>
            <a:r>
              <a:rPr lang="de-DE" altLang="de-DE" sz="1800" b="1" dirty="0" smtClean="0">
                <a:latin typeface="+mn-lt"/>
                <a:cs typeface="Arial" panose="020B0604020202020204" pitchFamily="34" charset="0"/>
              </a:rPr>
              <a:t>.: </a:t>
            </a:r>
            <a:r>
              <a:rPr lang="de-DE" altLang="de-DE" sz="1800" dirty="0" smtClean="0">
                <a:latin typeface="+mn-lt"/>
                <a:cs typeface="Arial" panose="020B0604020202020204" pitchFamily="34" charset="0"/>
              </a:rPr>
              <a:t>Zweckverfehlung kann nur einen Schaden darstelle, wenn es sich um eine wirtschaftlich relevante Position handelt. </a:t>
            </a:r>
            <a:r>
              <a:rPr lang="de-DE" altLang="de-DE" sz="1800" dirty="0" smtClean="0">
                <a:latin typeface="+mn-lt"/>
                <a:cs typeface="Arial" panose="020B0604020202020204" pitchFamily="34" charset="0"/>
                <a:sym typeface="Wingdings" panose="05000000000000000000" pitchFamily="2" charset="2"/>
              </a:rPr>
              <a:t>Schaden (-)</a:t>
            </a:r>
            <a:endParaRPr lang="de-DE" altLang="de-DE" sz="1800" b="1" dirty="0">
              <a:latin typeface="+mn-lt"/>
              <a:cs typeface="Arial" panose="020B0604020202020204" pitchFamily="34" charset="0"/>
            </a:endParaRPr>
          </a:p>
        </p:txBody>
      </p:sp>
      <p:sp>
        <p:nvSpPr>
          <p:cNvPr id="5" name="Text Box 2"/>
          <p:cNvSpPr txBox="1">
            <a:spLocks noChangeArrowheads="1"/>
          </p:cNvSpPr>
          <p:nvPr/>
        </p:nvSpPr>
        <p:spPr bwMode="auto">
          <a:xfrm>
            <a:off x="0" y="836712"/>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200" b="1" dirty="0">
                <a:solidFill>
                  <a:srgbClr val="FFE200"/>
                </a:solidFill>
                <a:latin typeface="+mj-lt"/>
              </a:rPr>
              <a:t>Lösung Fall 35</a:t>
            </a:r>
          </a:p>
        </p:txBody>
      </p:sp>
    </p:spTree>
    <p:extLst>
      <p:ext uri="{BB962C8B-B14F-4D97-AF65-F5344CB8AC3E}">
        <p14:creationId xmlns:p14="http://schemas.microsoft.com/office/powerpoint/2010/main" val="205970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hteck 1"/>
          <p:cNvSpPr>
            <a:spLocks noChangeArrowheads="1"/>
          </p:cNvSpPr>
          <p:nvPr/>
        </p:nvSpPr>
        <p:spPr bwMode="auto">
          <a:xfrm>
            <a:off x="188304" y="1267599"/>
            <a:ext cx="8928992" cy="2659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de-DE" altLang="de-DE" sz="1800" b="1" dirty="0">
                <a:solidFill>
                  <a:schemeClr val="tx1">
                    <a:lumMod val="50000"/>
                    <a:lumOff val="50000"/>
                  </a:schemeClr>
                </a:solidFill>
                <a:cs typeface="Arial" panose="020B0604020202020204" pitchFamily="34" charset="0"/>
              </a:rPr>
              <a:t>§ 263 I</a:t>
            </a:r>
            <a:endParaRPr lang="de-DE" altLang="de-DE" sz="1800" dirty="0">
              <a:solidFill>
                <a:schemeClr val="tx1">
                  <a:lumMod val="50000"/>
                  <a:lumOff val="50000"/>
                </a:schemeClr>
              </a:solidFill>
              <a:cs typeface="Arial" panose="020B0604020202020204" pitchFamily="34" charset="0"/>
            </a:endParaRPr>
          </a:p>
          <a:p>
            <a:pPr marL="231775">
              <a:buNone/>
            </a:pPr>
            <a:r>
              <a:rPr lang="de-DE" altLang="de-DE" sz="1800" b="1" dirty="0">
                <a:solidFill>
                  <a:schemeClr val="tx1">
                    <a:lumMod val="50000"/>
                    <a:lumOff val="50000"/>
                  </a:schemeClr>
                </a:solidFill>
                <a:cs typeface="Arial" panose="020B0604020202020204" pitchFamily="34" charset="0"/>
              </a:rPr>
              <a:t>I. Tatbestand</a:t>
            </a:r>
          </a:p>
          <a:p>
            <a:pPr marL="452438">
              <a:buNone/>
            </a:pPr>
            <a:r>
              <a:rPr lang="de-DE" altLang="de-DE" sz="1800" b="1" dirty="0">
                <a:cs typeface="Arial" panose="020B0604020202020204" pitchFamily="34" charset="0"/>
              </a:rPr>
              <a:t>2. Subjektiver Tatbestand </a:t>
            </a:r>
          </a:p>
          <a:p>
            <a:pPr marL="673100">
              <a:buNone/>
            </a:pPr>
            <a:r>
              <a:rPr lang="de-DE" altLang="de-DE" sz="1800" dirty="0">
                <a:cs typeface="Arial" panose="020B0604020202020204" pitchFamily="34" charset="0"/>
              </a:rPr>
              <a:t>Vorsatz (+)</a:t>
            </a:r>
          </a:p>
          <a:p>
            <a:pPr marL="673100">
              <a:buNone/>
            </a:pPr>
            <a:r>
              <a:rPr lang="de-DE" altLang="de-DE" sz="1800" dirty="0">
                <a:cs typeface="Arial" panose="020B0604020202020204" pitchFamily="34" charset="0"/>
              </a:rPr>
              <a:t>Bereicherungsabsicht (+)</a:t>
            </a:r>
          </a:p>
          <a:p>
            <a:pPr>
              <a:buNone/>
            </a:pPr>
            <a:endParaRPr lang="de-DE" altLang="de-DE" sz="800" dirty="0">
              <a:cs typeface="Arial" panose="020B0604020202020204" pitchFamily="34" charset="0"/>
            </a:endParaRPr>
          </a:p>
          <a:p>
            <a:pPr marL="231775">
              <a:buNone/>
            </a:pPr>
            <a:r>
              <a:rPr lang="de-DE" altLang="de-DE" sz="1800" b="1" dirty="0">
                <a:cs typeface="Arial" panose="020B0604020202020204" pitchFamily="34" charset="0"/>
              </a:rPr>
              <a:t>II. RWK/Schuld (+)</a:t>
            </a:r>
          </a:p>
          <a:p>
            <a:pPr>
              <a:buNone/>
            </a:pPr>
            <a:endParaRPr lang="de-DE" altLang="de-DE" sz="800" dirty="0">
              <a:cs typeface="Arial" panose="020B0604020202020204" pitchFamily="34" charset="0"/>
            </a:endParaRPr>
          </a:p>
          <a:p>
            <a:pPr marL="231775">
              <a:buNone/>
            </a:pPr>
            <a:r>
              <a:rPr lang="de-DE" altLang="de-DE" sz="1800" b="1" dirty="0">
                <a:cs typeface="Arial" panose="020B0604020202020204" pitchFamily="34" charset="0"/>
              </a:rPr>
              <a:t>III. Ergebnis: </a:t>
            </a:r>
            <a:r>
              <a:rPr lang="de-DE" altLang="de-DE" sz="1800" dirty="0">
                <a:cs typeface="Arial" panose="020B0604020202020204" pitchFamily="34" charset="0"/>
              </a:rPr>
              <a:t>§ 263 (+)</a:t>
            </a:r>
          </a:p>
        </p:txBody>
      </p:sp>
      <p:sp>
        <p:nvSpPr>
          <p:cNvPr id="5" name="Text Box 2"/>
          <p:cNvSpPr txBox="1">
            <a:spLocks noChangeArrowheads="1"/>
          </p:cNvSpPr>
          <p:nvPr/>
        </p:nvSpPr>
        <p:spPr bwMode="auto">
          <a:xfrm>
            <a:off x="0" y="836712"/>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200" b="1" dirty="0">
                <a:solidFill>
                  <a:srgbClr val="FFE200"/>
                </a:solidFill>
                <a:latin typeface="+mj-lt"/>
              </a:rPr>
              <a:t>Lösung Fall 35</a:t>
            </a:r>
          </a:p>
        </p:txBody>
      </p:sp>
    </p:spTree>
    <p:extLst>
      <p:ext uri="{BB962C8B-B14F-4D97-AF65-F5344CB8AC3E}">
        <p14:creationId xmlns:p14="http://schemas.microsoft.com/office/powerpoint/2010/main" val="3247803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2" descr="http://www.centered-learning.de/wp-content/uploads/image/articleimages/Lernen-Sie-wieder-Fragen-zu-stell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2738" y="1557338"/>
            <a:ext cx="329565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feld 2"/>
          <p:cNvSpPr txBox="1"/>
          <p:nvPr/>
        </p:nvSpPr>
        <p:spPr>
          <a:xfrm>
            <a:off x="0" y="836712"/>
            <a:ext cx="9144000" cy="461962"/>
          </a:xfrm>
          <a:prstGeom prst="rect">
            <a:avLst/>
          </a:prstGeom>
          <a:solidFill>
            <a:schemeClr val="tx1">
              <a:lumMod val="50000"/>
              <a:lumOff val="50000"/>
            </a:schemeClr>
          </a:solidFill>
        </p:spPr>
        <p:txBody>
          <a:bodyPr wrap="square">
            <a:spAutoFit/>
          </a:bodyPr>
          <a:lstStyle/>
          <a:p>
            <a:pPr algn="ctr">
              <a:defRPr/>
            </a:pPr>
            <a:r>
              <a:rPr lang="de-DE" sz="2400" b="1" dirty="0">
                <a:solidFill>
                  <a:srgbClr val="FFE200"/>
                </a:solidFill>
                <a:latin typeface="+mj-lt"/>
              </a:rPr>
              <a:t>Noch Fragen?</a:t>
            </a:r>
          </a:p>
        </p:txBody>
      </p:sp>
      <p:sp>
        <p:nvSpPr>
          <p:cNvPr id="4" name="Textfeld 3"/>
          <p:cNvSpPr txBox="1"/>
          <p:nvPr/>
        </p:nvSpPr>
        <p:spPr>
          <a:xfrm>
            <a:off x="2051050" y="4852988"/>
            <a:ext cx="5257800" cy="400050"/>
          </a:xfrm>
          <a:prstGeom prst="rect">
            <a:avLst/>
          </a:prstGeom>
          <a:noFill/>
        </p:spPr>
        <p:txBody>
          <a:bodyPr>
            <a:spAutoFit/>
          </a:bodyPr>
          <a:lstStyle/>
          <a:p>
            <a:pPr>
              <a:defRPr/>
            </a:pPr>
            <a:r>
              <a:rPr lang="de-DE" sz="2000" b="1" dirty="0">
                <a:latin typeface="+mn-lt"/>
              </a:rPr>
              <a:t>Vielen Dank für die Aufmerksamkeit!</a:t>
            </a:r>
          </a:p>
        </p:txBody>
      </p:sp>
    </p:spTree>
    <p:extLst>
      <p:ext uri="{BB962C8B-B14F-4D97-AF65-F5344CB8AC3E}">
        <p14:creationId xmlns:p14="http://schemas.microsoft.com/office/powerpoint/2010/main" val="4055468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AD59554B-C77F-4861-B26A-5700492D6923}" type="slidenum">
              <a:rPr lang="de-DE" smtClean="0"/>
              <a:pPr>
                <a:defRPr/>
              </a:pPr>
              <a:t>3</a:t>
            </a:fld>
            <a:endParaRPr lang="de-DE" dirty="0"/>
          </a:p>
        </p:txBody>
      </p:sp>
      <p:sp>
        <p:nvSpPr>
          <p:cNvPr id="5" name="Rechteck 1"/>
          <p:cNvSpPr>
            <a:spLocks noChangeArrowheads="1"/>
          </p:cNvSpPr>
          <p:nvPr/>
        </p:nvSpPr>
        <p:spPr bwMode="auto">
          <a:xfrm>
            <a:off x="297152" y="1370386"/>
            <a:ext cx="8307296" cy="3582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216000">
              <a:buFont typeface="Arial" panose="020B0604020202020204" pitchFamily="34" charset="0"/>
              <a:buNone/>
            </a:pPr>
            <a:r>
              <a:rPr lang="de-DE" altLang="de-DE" sz="1800" b="1" dirty="0">
                <a:latin typeface="+mn-lt"/>
                <a:cs typeface="Arial" panose="020B0604020202020204" pitchFamily="34" charset="0"/>
              </a:rPr>
              <a:t>Wenn § 249 StGB (+):</a:t>
            </a:r>
          </a:p>
          <a:p>
            <a:pPr defTabSz="216000">
              <a:buFont typeface="Arial" panose="020B0604020202020204" pitchFamily="34" charset="0"/>
              <a:buNone/>
            </a:pPr>
            <a:r>
              <a:rPr lang="de-DE" altLang="de-DE" sz="1800" dirty="0">
                <a:latin typeface="+mn-lt"/>
                <a:cs typeface="Arial" panose="020B0604020202020204" pitchFamily="34" charset="0"/>
              </a:rPr>
              <a:t>§§ 253, 255 StGB müssen nicht geprüft werden, denn:</a:t>
            </a:r>
          </a:p>
          <a:p>
            <a:pPr defTabSz="216000">
              <a:buFont typeface="Arial" panose="020B0604020202020204" pitchFamily="34" charset="0"/>
              <a:buNone/>
            </a:pPr>
            <a:r>
              <a:rPr lang="de-DE" altLang="de-DE" sz="1800" b="1" dirty="0">
                <a:latin typeface="+mn-lt"/>
                <a:cs typeface="Arial" panose="020B0604020202020204" pitchFamily="34" charset="0"/>
              </a:rPr>
              <a:t>	</a:t>
            </a:r>
            <a:r>
              <a:rPr lang="de-DE" altLang="de-DE" sz="1800" b="1" dirty="0" err="1">
                <a:latin typeface="+mn-lt"/>
                <a:cs typeface="Arial" panose="020B0604020202020204" pitchFamily="34" charset="0"/>
              </a:rPr>
              <a:t>Rspr</a:t>
            </a:r>
            <a:r>
              <a:rPr lang="de-DE" altLang="de-DE" sz="1800" b="1" dirty="0">
                <a:latin typeface="+mn-lt"/>
                <a:cs typeface="Arial" panose="020B0604020202020204" pitchFamily="34" charset="0"/>
              </a:rPr>
              <a:t>.: </a:t>
            </a:r>
            <a:r>
              <a:rPr lang="de-DE" altLang="de-DE" sz="1800" dirty="0">
                <a:latin typeface="+mn-lt"/>
                <a:cs typeface="Arial" panose="020B0604020202020204" pitchFamily="34" charset="0"/>
              </a:rPr>
              <a:t>§ 249 ist spezieller</a:t>
            </a:r>
          </a:p>
          <a:p>
            <a:pPr defTabSz="216000">
              <a:buFont typeface="Arial" panose="020B0604020202020204" pitchFamily="34" charset="0"/>
              <a:buNone/>
            </a:pPr>
            <a:r>
              <a:rPr lang="de-DE" altLang="de-DE" sz="1800" b="1" dirty="0">
                <a:latin typeface="+mn-lt"/>
                <a:cs typeface="Arial" panose="020B0604020202020204" pitchFamily="34" charset="0"/>
              </a:rPr>
              <a:t>	</a:t>
            </a:r>
            <a:r>
              <a:rPr lang="de-DE" altLang="de-DE" sz="1800" b="1" dirty="0" err="1">
                <a:latin typeface="+mn-lt"/>
                <a:cs typeface="Arial" panose="020B0604020202020204" pitchFamily="34" charset="0"/>
              </a:rPr>
              <a:t>h.L</a:t>
            </a:r>
            <a:r>
              <a:rPr lang="de-DE" altLang="de-DE" sz="1800" b="1" dirty="0">
                <a:latin typeface="+mn-lt"/>
                <a:cs typeface="Arial" panose="020B0604020202020204" pitchFamily="34" charset="0"/>
              </a:rPr>
              <a:t>.: </a:t>
            </a:r>
            <a:r>
              <a:rPr lang="de-DE" altLang="de-DE" sz="1800" dirty="0">
                <a:latin typeface="+mn-lt"/>
                <a:cs typeface="Arial" panose="020B0604020202020204" pitchFamily="34" charset="0"/>
              </a:rPr>
              <a:t>§§ 253, 255 scheiden aus, da bei Wegnahme keine Vermögensverfügung 	vorliegt</a:t>
            </a:r>
          </a:p>
          <a:p>
            <a:pPr defTabSz="216000">
              <a:buFont typeface="Arial" panose="020B0604020202020204" pitchFamily="34" charset="0"/>
              <a:buNone/>
            </a:pPr>
            <a:endParaRPr lang="de-DE" altLang="de-DE" sz="1800" b="1" dirty="0">
              <a:latin typeface="+mn-lt"/>
              <a:cs typeface="Arial" panose="020B0604020202020204" pitchFamily="34" charset="0"/>
            </a:endParaRPr>
          </a:p>
          <a:p>
            <a:pPr defTabSz="216000">
              <a:buFont typeface="Arial" panose="020B0604020202020204" pitchFamily="34" charset="0"/>
              <a:buNone/>
            </a:pPr>
            <a:r>
              <a:rPr lang="de-DE" altLang="de-DE" sz="1800" b="1" dirty="0">
                <a:latin typeface="+mn-lt"/>
                <a:cs typeface="Arial" panose="020B0604020202020204" pitchFamily="34" charset="0"/>
              </a:rPr>
              <a:t>Wenn § 249 StGB (-):</a:t>
            </a:r>
          </a:p>
          <a:p>
            <a:pPr defTabSz="216000">
              <a:buFont typeface="Arial" panose="020B0604020202020204" pitchFamily="34" charset="0"/>
              <a:buNone/>
            </a:pPr>
            <a:r>
              <a:rPr lang="de-DE" altLang="de-DE" sz="1800" dirty="0">
                <a:latin typeface="+mn-lt"/>
                <a:cs typeface="Arial" panose="020B0604020202020204" pitchFamily="34" charset="0"/>
              </a:rPr>
              <a:t>§§ 253, 255 StGB prüfen, denn:</a:t>
            </a:r>
          </a:p>
          <a:p>
            <a:pPr defTabSz="216000">
              <a:buFont typeface="Arial" panose="020B0604020202020204" pitchFamily="34" charset="0"/>
              <a:buNone/>
            </a:pPr>
            <a:r>
              <a:rPr lang="de-DE" altLang="de-DE" sz="1800" dirty="0">
                <a:latin typeface="+mn-lt"/>
                <a:cs typeface="Arial" panose="020B0604020202020204" pitchFamily="34" charset="0"/>
              </a:rPr>
              <a:t>	</a:t>
            </a:r>
            <a:r>
              <a:rPr lang="de-DE" altLang="de-DE" sz="1800" b="1" dirty="0" err="1">
                <a:latin typeface="+mn-lt"/>
                <a:cs typeface="Arial" panose="020B0604020202020204" pitchFamily="34" charset="0"/>
              </a:rPr>
              <a:t>Rspr</a:t>
            </a:r>
            <a:r>
              <a:rPr lang="de-DE" altLang="de-DE" sz="1800" b="1" dirty="0">
                <a:latin typeface="+mn-lt"/>
                <a:cs typeface="Arial" panose="020B0604020202020204" pitchFamily="34" charset="0"/>
              </a:rPr>
              <a:t>.: </a:t>
            </a:r>
            <a:r>
              <a:rPr lang="de-DE" altLang="de-DE" sz="1800" dirty="0">
                <a:latin typeface="+mn-lt"/>
                <a:cs typeface="Arial" panose="020B0604020202020204" pitchFamily="34" charset="0"/>
              </a:rPr>
              <a:t>§§ 253, 255 StGB kommen als genereller Auffangtatbestand in Betracht</a:t>
            </a:r>
          </a:p>
          <a:p>
            <a:pPr defTabSz="216000">
              <a:buFont typeface="Arial" panose="020B0604020202020204" pitchFamily="34" charset="0"/>
              <a:buNone/>
            </a:pPr>
            <a:r>
              <a:rPr lang="de-DE" altLang="de-DE" sz="1800" dirty="0">
                <a:latin typeface="+mn-lt"/>
                <a:cs typeface="Arial" panose="020B0604020202020204" pitchFamily="34" charset="0"/>
              </a:rPr>
              <a:t>	</a:t>
            </a:r>
            <a:r>
              <a:rPr lang="de-DE" altLang="de-DE" sz="1800" b="1" dirty="0" err="1">
                <a:latin typeface="+mn-lt"/>
                <a:cs typeface="Arial" panose="020B0604020202020204" pitchFamily="34" charset="0"/>
              </a:rPr>
              <a:t>h.L</a:t>
            </a:r>
            <a:r>
              <a:rPr lang="de-DE" altLang="de-DE" sz="1800" b="1" dirty="0">
                <a:latin typeface="+mn-lt"/>
                <a:cs typeface="Arial" panose="020B0604020202020204" pitchFamily="34" charset="0"/>
              </a:rPr>
              <a:t>.: </a:t>
            </a:r>
            <a:r>
              <a:rPr lang="de-DE" altLang="de-DE" sz="1800" dirty="0">
                <a:latin typeface="+mn-lt"/>
                <a:cs typeface="Arial" panose="020B0604020202020204" pitchFamily="34" charset="0"/>
              </a:rPr>
              <a:t>§§ 253, 255 StGB kommen jedenfalls dann in Betracht, wenn keine Wegnahme 	vorliegt</a:t>
            </a:r>
          </a:p>
        </p:txBody>
      </p:sp>
      <p:sp>
        <p:nvSpPr>
          <p:cNvPr id="7" name="Text Box 2"/>
          <p:cNvSpPr txBox="1">
            <a:spLocks noChangeArrowheads="1"/>
          </p:cNvSpPr>
          <p:nvPr/>
        </p:nvSpPr>
        <p:spPr bwMode="auto">
          <a:xfrm>
            <a:off x="0" y="751509"/>
            <a:ext cx="9144000" cy="430887"/>
          </a:xfrm>
          <a:prstGeom prst="rect">
            <a:avLst/>
          </a:prstGeom>
          <a:solidFill>
            <a:schemeClr val="tx1">
              <a:lumMod val="50000"/>
              <a:lumOff val="50000"/>
            </a:schemeClr>
          </a:solidFill>
          <a:ln>
            <a:noFill/>
          </a:ln>
        </p:spPr>
        <p:txBody>
          <a:bodyPr>
            <a:spAutoFit/>
          </a:bodyPr>
          <a:lstStyle>
            <a:lvl1pPr>
              <a:spcBef>
                <a:spcPct val="20000"/>
              </a:spcBef>
              <a:buAutoNum type="romanUcPeriod"/>
              <a:defRPr sz="2800">
                <a:solidFill>
                  <a:schemeClr val="tx1"/>
                </a:solidFill>
                <a:latin typeface="Arial" panose="020B0604020202020204" pitchFamily="34" charset="0"/>
              </a:defRPr>
            </a:lvl1pPr>
            <a:lvl2pPr marL="742950" indent="-285750">
              <a:spcBef>
                <a:spcPct val="20000"/>
              </a:spcBef>
              <a:buAutoNum type="arabicPeriod"/>
              <a:defRPr sz="2400">
                <a:solidFill>
                  <a:schemeClr val="tx1"/>
                </a:solidFill>
                <a:latin typeface="Arial" panose="020B0604020202020204" pitchFamily="34" charset="0"/>
              </a:defRPr>
            </a:lvl2pPr>
            <a:lvl3pPr marL="1143000" indent="-228600">
              <a:spcBef>
                <a:spcPct val="20000"/>
              </a:spcBef>
              <a:buAutoNum type="alphaLcParenR"/>
              <a:defRPr>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None/>
            </a:pPr>
            <a:r>
              <a:rPr lang="de-DE" altLang="de-DE" sz="2200" b="1" dirty="0">
                <a:solidFill>
                  <a:srgbClr val="FFE200"/>
                </a:solidFill>
                <a:latin typeface="+mn-lt"/>
              </a:rPr>
              <a:t>Abgrenzung Raub – Erpressung</a:t>
            </a:r>
          </a:p>
        </p:txBody>
      </p:sp>
    </p:spTree>
    <p:extLst>
      <p:ext uri="{BB962C8B-B14F-4D97-AF65-F5344CB8AC3E}">
        <p14:creationId xmlns:p14="http://schemas.microsoft.com/office/powerpoint/2010/main" val="296556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AD59554B-C77F-4861-B26A-5700492D6923}" type="slidenum">
              <a:rPr lang="de-DE" smtClean="0"/>
              <a:pPr>
                <a:defRPr/>
              </a:pPr>
              <a:t>4</a:t>
            </a:fld>
            <a:endParaRPr lang="de-DE" dirty="0"/>
          </a:p>
        </p:txBody>
      </p:sp>
      <p:sp>
        <p:nvSpPr>
          <p:cNvPr id="5" name="Rechteck 1"/>
          <p:cNvSpPr>
            <a:spLocks noChangeArrowheads="1"/>
          </p:cNvSpPr>
          <p:nvPr/>
        </p:nvSpPr>
        <p:spPr bwMode="auto">
          <a:xfrm>
            <a:off x="297152" y="1370386"/>
            <a:ext cx="8307296" cy="4635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216000">
              <a:buNone/>
            </a:pPr>
            <a:r>
              <a:rPr lang="de-DE" altLang="de-DE" sz="1800" i="1" dirty="0">
                <a:latin typeface="+mn-lt"/>
                <a:cs typeface="Arial" panose="020B0604020202020204" pitchFamily="34" charset="0"/>
              </a:rPr>
              <a:t>T zerrt O gewaltsam aus dessen Auto, um damit eine Spritztour zu drehen, will das Auto aber anschließend O zurückgeben.</a:t>
            </a:r>
          </a:p>
          <a:p>
            <a:pPr defTabSz="216000">
              <a:buNone/>
            </a:pPr>
            <a:endParaRPr lang="de-DE" altLang="de-DE" sz="1800" i="1" dirty="0">
              <a:latin typeface="+mn-lt"/>
              <a:cs typeface="Arial" panose="020B0604020202020204" pitchFamily="34" charset="0"/>
            </a:endParaRPr>
          </a:p>
          <a:p>
            <a:pPr defTabSz="216000">
              <a:buNone/>
            </a:pPr>
            <a:r>
              <a:rPr lang="de-DE" altLang="de-DE" sz="1800" b="1" dirty="0">
                <a:latin typeface="+mn-lt"/>
                <a:cs typeface="Arial" panose="020B0604020202020204" pitchFamily="34" charset="0"/>
              </a:rPr>
              <a:t>Strafbarkeit nach § 249 StGB</a:t>
            </a:r>
          </a:p>
          <a:p>
            <a:pPr defTabSz="216000">
              <a:buNone/>
            </a:pPr>
            <a:r>
              <a:rPr lang="de-DE" altLang="de-DE" sz="1800" b="1" dirty="0">
                <a:latin typeface="+mn-lt"/>
                <a:cs typeface="Arial" panose="020B0604020202020204" pitchFamily="34" charset="0"/>
              </a:rPr>
              <a:t>	(-), </a:t>
            </a:r>
            <a:r>
              <a:rPr lang="de-DE" altLang="de-DE" sz="1800" dirty="0">
                <a:latin typeface="+mn-lt"/>
                <a:cs typeface="Arial" panose="020B0604020202020204" pitchFamily="34" charset="0"/>
              </a:rPr>
              <a:t>kein Vorsatz dauerhafter Enteignung</a:t>
            </a:r>
          </a:p>
          <a:p>
            <a:pPr defTabSz="216000">
              <a:buNone/>
            </a:pPr>
            <a:endParaRPr lang="de-DE" altLang="de-DE" sz="1800" b="1" dirty="0">
              <a:latin typeface="+mn-lt"/>
              <a:cs typeface="Arial" panose="020B0604020202020204" pitchFamily="34" charset="0"/>
            </a:endParaRPr>
          </a:p>
          <a:p>
            <a:pPr defTabSz="216000">
              <a:buNone/>
            </a:pPr>
            <a:r>
              <a:rPr lang="de-DE" altLang="de-DE" sz="1800" b="1" dirty="0">
                <a:latin typeface="+mn-lt"/>
                <a:cs typeface="Arial" panose="020B0604020202020204" pitchFamily="34" charset="0"/>
              </a:rPr>
              <a:t>Strafbarkeit nach §§ 253, 255 StGB</a:t>
            </a:r>
          </a:p>
          <a:p>
            <a:pPr defTabSz="216000">
              <a:buNone/>
            </a:pPr>
            <a:r>
              <a:rPr lang="de-DE" altLang="de-DE" sz="1800" dirty="0">
                <a:latin typeface="+mn-lt"/>
                <a:cs typeface="Arial" panose="020B0604020202020204" pitchFamily="34" charset="0"/>
              </a:rPr>
              <a:t>	Nötigungserfolg?</a:t>
            </a:r>
          </a:p>
          <a:p>
            <a:pPr defTabSz="216000">
              <a:buNone/>
            </a:pPr>
            <a:r>
              <a:rPr lang="de-DE" altLang="de-DE" sz="1800" b="1" dirty="0">
                <a:latin typeface="+mn-lt"/>
                <a:cs typeface="Arial" panose="020B0604020202020204" pitchFamily="34" charset="0"/>
              </a:rPr>
              <a:t>		</a:t>
            </a:r>
            <a:r>
              <a:rPr lang="de-DE" altLang="de-DE" sz="1800" b="1" dirty="0" err="1">
                <a:latin typeface="+mn-lt"/>
                <a:cs typeface="Arial" panose="020B0604020202020204" pitchFamily="34" charset="0"/>
              </a:rPr>
              <a:t>Rspr</a:t>
            </a:r>
            <a:r>
              <a:rPr lang="de-DE" altLang="de-DE" sz="1800" b="1" dirty="0">
                <a:latin typeface="+mn-lt"/>
                <a:cs typeface="Arial" panose="020B0604020202020204" pitchFamily="34" charset="0"/>
              </a:rPr>
              <a:t>.: jede Handlung, Duldung oder Unterlassung</a:t>
            </a:r>
          </a:p>
          <a:p>
            <a:pPr defTabSz="216000">
              <a:buNone/>
            </a:pPr>
            <a:r>
              <a:rPr lang="de-DE" altLang="de-DE" sz="1800" b="1" dirty="0">
                <a:latin typeface="+mn-lt"/>
                <a:cs typeface="Arial" panose="020B0604020202020204" pitchFamily="34" charset="0"/>
              </a:rPr>
              <a:t>			</a:t>
            </a:r>
            <a:r>
              <a:rPr lang="de-DE" altLang="de-DE" sz="1800" dirty="0">
                <a:latin typeface="+mn-lt"/>
                <a:cs typeface="Arial" panose="020B0604020202020204" pitchFamily="34" charset="0"/>
              </a:rPr>
              <a:t>hier: (+), Duldung der Wegnahme</a:t>
            </a:r>
            <a:endParaRPr lang="de-DE" altLang="de-DE" sz="1800" b="1" dirty="0">
              <a:latin typeface="+mn-lt"/>
              <a:cs typeface="Arial" panose="020B0604020202020204" pitchFamily="34" charset="0"/>
            </a:endParaRPr>
          </a:p>
          <a:p>
            <a:pPr defTabSz="216000">
              <a:buNone/>
            </a:pPr>
            <a:endParaRPr lang="de-DE" altLang="de-DE" sz="1800" b="1" dirty="0">
              <a:latin typeface="+mn-lt"/>
              <a:cs typeface="Arial" panose="020B0604020202020204" pitchFamily="34" charset="0"/>
            </a:endParaRPr>
          </a:p>
          <a:p>
            <a:pPr defTabSz="216000">
              <a:buNone/>
            </a:pPr>
            <a:endParaRPr lang="de-DE" altLang="de-DE" sz="1800" b="1" dirty="0">
              <a:latin typeface="+mn-lt"/>
              <a:cs typeface="Arial" panose="020B0604020202020204" pitchFamily="34" charset="0"/>
            </a:endParaRPr>
          </a:p>
          <a:p>
            <a:pPr defTabSz="216000">
              <a:buNone/>
            </a:pPr>
            <a:r>
              <a:rPr lang="de-DE" altLang="de-DE" sz="1800" b="1" dirty="0">
                <a:latin typeface="+mn-lt"/>
                <a:cs typeface="Arial" panose="020B0604020202020204" pitchFamily="34" charset="0"/>
              </a:rPr>
              <a:t>		</a:t>
            </a:r>
            <a:r>
              <a:rPr lang="de-DE" altLang="de-DE" sz="1800" b="1" dirty="0" err="1">
                <a:latin typeface="+mn-lt"/>
                <a:cs typeface="Arial" panose="020B0604020202020204" pitchFamily="34" charset="0"/>
              </a:rPr>
              <a:t>h.L</a:t>
            </a:r>
            <a:r>
              <a:rPr lang="de-DE" altLang="de-DE" sz="1800" b="1" dirty="0">
                <a:latin typeface="+mn-lt"/>
                <a:cs typeface="Arial" panose="020B0604020202020204" pitchFamily="34" charset="0"/>
              </a:rPr>
              <a:t>.: Vermögensverfügung erforderlich</a:t>
            </a:r>
          </a:p>
          <a:p>
            <a:pPr defTabSz="216000">
              <a:buNone/>
            </a:pPr>
            <a:r>
              <a:rPr lang="de-DE" altLang="de-DE" sz="1800" b="1" dirty="0">
                <a:latin typeface="+mn-lt"/>
                <a:cs typeface="Arial" panose="020B0604020202020204" pitchFamily="34" charset="0"/>
              </a:rPr>
              <a:t>			</a:t>
            </a:r>
            <a:r>
              <a:rPr lang="de-DE" altLang="de-DE" sz="1800" dirty="0">
                <a:latin typeface="+mn-lt"/>
                <a:cs typeface="Arial" panose="020B0604020202020204" pitchFamily="34" charset="0"/>
              </a:rPr>
              <a:t>hier: (-)</a:t>
            </a:r>
            <a:endParaRPr lang="de-DE" altLang="de-DE" sz="1800" b="1" dirty="0">
              <a:latin typeface="+mn-lt"/>
              <a:cs typeface="Arial" panose="020B0604020202020204" pitchFamily="34" charset="0"/>
            </a:endParaRPr>
          </a:p>
        </p:txBody>
      </p:sp>
      <p:sp>
        <p:nvSpPr>
          <p:cNvPr id="7" name="Text Box 2"/>
          <p:cNvSpPr txBox="1">
            <a:spLocks noChangeArrowheads="1"/>
          </p:cNvSpPr>
          <p:nvPr/>
        </p:nvSpPr>
        <p:spPr bwMode="auto">
          <a:xfrm>
            <a:off x="0" y="751509"/>
            <a:ext cx="9144000" cy="430887"/>
          </a:xfrm>
          <a:prstGeom prst="rect">
            <a:avLst/>
          </a:prstGeom>
          <a:solidFill>
            <a:schemeClr val="tx1">
              <a:lumMod val="50000"/>
              <a:lumOff val="50000"/>
            </a:schemeClr>
          </a:solidFill>
          <a:ln>
            <a:noFill/>
          </a:ln>
        </p:spPr>
        <p:txBody>
          <a:bodyPr>
            <a:spAutoFit/>
          </a:bodyPr>
          <a:lstStyle>
            <a:lvl1pPr>
              <a:spcBef>
                <a:spcPct val="20000"/>
              </a:spcBef>
              <a:buAutoNum type="romanUcPeriod"/>
              <a:defRPr sz="2800">
                <a:solidFill>
                  <a:schemeClr val="tx1"/>
                </a:solidFill>
                <a:latin typeface="Arial" panose="020B0604020202020204" pitchFamily="34" charset="0"/>
              </a:defRPr>
            </a:lvl1pPr>
            <a:lvl2pPr marL="742950" indent="-285750">
              <a:spcBef>
                <a:spcPct val="20000"/>
              </a:spcBef>
              <a:buAutoNum type="arabicPeriod"/>
              <a:defRPr sz="2400">
                <a:solidFill>
                  <a:schemeClr val="tx1"/>
                </a:solidFill>
                <a:latin typeface="Arial" panose="020B0604020202020204" pitchFamily="34" charset="0"/>
              </a:defRPr>
            </a:lvl2pPr>
            <a:lvl3pPr marL="1143000" indent="-228600">
              <a:spcBef>
                <a:spcPct val="20000"/>
              </a:spcBef>
              <a:buAutoNum type="alphaLcParenR"/>
              <a:defRPr>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None/>
            </a:pPr>
            <a:r>
              <a:rPr lang="de-DE" altLang="de-DE" sz="2200" b="1" dirty="0">
                <a:solidFill>
                  <a:srgbClr val="FFE200"/>
                </a:solidFill>
                <a:latin typeface="+mn-lt"/>
              </a:rPr>
              <a:t>Abgrenzung Raub – Erpressung</a:t>
            </a:r>
          </a:p>
        </p:txBody>
      </p:sp>
      <p:pic>
        <p:nvPicPr>
          <p:cNvPr id="6" name="Picture 2" descr="Datei:Achtung.png – Wikip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5515" y="3933056"/>
            <a:ext cx="866685" cy="724580"/>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6418040" y="3861048"/>
            <a:ext cx="2546448" cy="2031325"/>
          </a:xfrm>
          <a:prstGeom prst="rect">
            <a:avLst/>
          </a:prstGeom>
          <a:noFill/>
        </p:spPr>
        <p:txBody>
          <a:bodyPr wrap="square" rtlCol="0">
            <a:spAutoFit/>
          </a:bodyPr>
          <a:lstStyle/>
          <a:p>
            <a:r>
              <a:rPr lang="de-DE" i="1" dirty="0">
                <a:latin typeface="+mn-lt"/>
              </a:rPr>
              <a:t>Abgrenzung über Geben/Nehmen spielt insoweit keine Rolle, da §§ 253, 255 beide Formen erfassen und nicht mehr zu § 249 abgegrenzt werden muss</a:t>
            </a:r>
          </a:p>
        </p:txBody>
      </p:sp>
    </p:spTree>
    <p:extLst>
      <p:ext uri="{BB962C8B-B14F-4D97-AF65-F5344CB8AC3E}">
        <p14:creationId xmlns:p14="http://schemas.microsoft.com/office/powerpoint/2010/main" val="207345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7873"/>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de-DE" altLang="de-DE" sz="2200" b="1" dirty="0">
                <a:solidFill>
                  <a:srgbClr val="FFE200"/>
                </a:solidFill>
                <a:latin typeface="+mj-lt"/>
              </a:rPr>
              <a:t>Prüfungsschema § 263 StGB</a:t>
            </a:r>
          </a:p>
        </p:txBody>
      </p:sp>
      <p:sp>
        <p:nvSpPr>
          <p:cNvPr id="7171" name="Rechteck 1"/>
          <p:cNvSpPr>
            <a:spLocks noChangeArrowheads="1"/>
          </p:cNvSpPr>
          <p:nvPr/>
        </p:nvSpPr>
        <p:spPr bwMode="auto">
          <a:xfrm>
            <a:off x="215516" y="1268760"/>
            <a:ext cx="8712968" cy="4727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0"/>
              </a:spcBef>
              <a:spcAft>
                <a:spcPts val="600"/>
              </a:spcAft>
              <a:buFont typeface="Arial" panose="020B0604020202020204" pitchFamily="34" charset="0"/>
              <a:buNone/>
              <a:defRPr/>
            </a:pPr>
            <a:r>
              <a:rPr lang="de-DE" sz="1800" b="1" dirty="0">
                <a:latin typeface="+mn-lt"/>
                <a:cs typeface="Arial" panose="020B0604020202020204" pitchFamily="34" charset="0"/>
              </a:rPr>
              <a:t>I. Tatbestandsmäßigkeit</a:t>
            </a:r>
          </a:p>
          <a:p>
            <a:pPr>
              <a:spcAft>
                <a:spcPts val="600"/>
              </a:spcAft>
              <a:buFont typeface="Arial" panose="020B0604020202020204" pitchFamily="34" charset="0"/>
              <a:buNone/>
              <a:defRPr/>
            </a:pPr>
            <a:r>
              <a:rPr lang="de-DE" sz="1800" dirty="0">
                <a:latin typeface="+mn-lt"/>
                <a:cs typeface="Arial" panose="020B0604020202020204" pitchFamily="34" charset="0"/>
              </a:rPr>
              <a:t>1. Objektiver Tatbestand</a:t>
            </a:r>
          </a:p>
          <a:p>
            <a:pPr lvl="1">
              <a:spcBef>
                <a:spcPts val="0"/>
              </a:spcBef>
              <a:spcAft>
                <a:spcPts val="600"/>
              </a:spcAft>
              <a:buFont typeface="Arial" panose="020B0604020202020204" pitchFamily="34" charset="0"/>
              <a:buNone/>
              <a:defRPr/>
            </a:pPr>
            <a:r>
              <a:rPr lang="de-DE" sz="1800" dirty="0">
                <a:latin typeface="+mn-lt"/>
                <a:cs typeface="Arial" panose="020B0604020202020204" pitchFamily="34" charset="0"/>
              </a:rPr>
              <a:t>a) Täuschung über Tatsachen</a:t>
            </a:r>
          </a:p>
          <a:p>
            <a:pPr lvl="1">
              <a:spcBef>
                <a:spcPts val="0"/>
              </a:spcBef>
              <a:spcAft>
                <a:spcPts val="600"/>
              </a:spcAft>
              <a:buFont typeface="Arial" panose="020B0604020202020204" pitchFamily="34" charset="0"/>
              <a:buNone/>
              <a:defRPr/>
            </a:pPr>
            <a:r>
              <a:rPr lang="de-DE" sz="1800" dirty="0">
                <a:latin typeface="+mn-lt"/>
                <a:cs typeface="Arial" panose="020B0604020202020204" pitchFamily="34" charset="0"/>
              </a:rPr>
              <a:t>b) Irrtum</a:t>
            </a:r>
          </a:p>
          <a:p>
            <a:pPr lvl="1">
              <a:spcBef>
                <a:spcPts val="0"/>
              </a:spcBef>
              <a:spcAft>
                <a:spcPts val="600"/>
              </a:spcAft>
              <a:buFont typeface="Arial" panose="020B0604020202020204" pitchFamily="34" charset="0"/>
              <a:buNone/>
              <a:defRPr/>
            </a:pPr>
            <a:r>
              <a:rPr lang="de-DE" sz="1800" dirty="0">
                <a:latin typeface="+mn-lt"/>
                <a:cs typeface="Arial" panose="020B0604020202020204" pitchFamily="34" charset="0"/>
              </a:rPr>
              <a:t>c) Vermögensverfügung</a:t>
            </a:r>
          </a:p>
          <a:p>
            <a:pPr lvl="1">
              <a:spcBef>
                <a:spcPts val="0"/>
              </a:spcBef>
              <a:spcAft>
                <a:spcPts val="600"/>
              </a:spcAft>
              <a:buFont typeface="Arial" panose="020B0604020202020204" pitchFamily="34" charset="0"/>
              <a:buNone/>
              <a:defRPr/>
            </a:pPr>
            <a:r>
              <a:rPr lang="de-DE" sz="1800" dirty="0">
                <a:latin typeface="+mn-lt"/>
                <a:cs typeface="Arial" panose="020B0604020202020204" pitchFamily="34" charset="0"/>
              </a:rPr>
              <a:t>d) Vermögensschaden</a:t>
            </a:r>
          </a:p>
          <a:p>
            <a:pPr lvl="1">
              <a:spcBef>
                <a:spcPts val="0"/>
              </a:spcBef>
              <a:spcAft>
                <a:spcPts val="600"/>
              </a:spcAft>
              <a:buFont typeface="Arial" panose="020B0604020202020204" pitchFamily="34" charset="0"/>
              <a:buNone/>
              <a:defRPr/>
            </a:pPr>
            <a:r>
              <a:rPr lang="de-DE" sz="1800" i="1" dirty="0">
                <a:latin typeface="+mn-lt"/>
                <a:cs typeface="Arial" panose="020B0604020202020204" pitchFamily="34" charset="0"/>
              </a:rPr>
              <a:t>e) Kausalzusammenhang zwischen a, b, c, d</a:t>
            </a:r>
          </a:p>
          <a:p>
            <a:pPr>
              <a:spcAft>
                <a:spcPts val="600"/>
              </a:spcAft>
              <a:buFont typeface="Arial" panose="020B0604020202020204" pitchFamily="34" charset="0"/>
              <a:buNone/>
              <a:defRPr/>
            </a:pPr>
            <a:r>
              <a:rPr lang="de-DE" sz="1800" dirty="0">
                <a:latin typeface="+mn-lt"/>
                <a:cs typeface="Arial" panose="020B0604020202020204" pitchFamily="34" charset="0"/>
              </a:rPr>
              <a:t>2. Subjektiver Tatbestand</a:t>
            </a:r>
          </a:p>
          <a:p>
            <a:pPr lvl="1">
              <a:spcBef>
                <a:spcPts val="0"/>
              </a:spcBef>
              <a:spcAft>
                <a:spcPts val="600"/>
              </a:spcAft>
              <a:buFont typeface="Arial" panose="020B0604020202020204" pitchFamily="34" charset="0"/>
              <a:buNone/>
              <a:defRPr/>
            </a:pPr>
            <a:r>
              <a:rPr lang="de-DE" sz="1800" dirty="0">
                <a:latin typeface="+mn-lt"/>
                <a:cs typeface="Arial" panose="020B0604020202020204" pitchFamily="34" charset="0"/>
              </a:rPr>
              <a:t>a) Vorsatz</a:t>
            </a:r>
          </a:p>
          <a:p>
            <a:pPr lvl="1">
              <a:spcBef>
                <a:spcPts val="0"/>
              </a:spcBef>
              <a:spcAft>
                <a:spcPts val="600"/>
              </a:spcAft>
              <a:buFont typeface="Arial" panose="020B0604020202020204" pitchFamily="34" charset="0"/>
              <a:buNone/>
              <a:defRPr/>
            </a:pPr>
            <a:r>
              <a:rPr lang="de-DE" sz="1800" dirty="0">
                <a:latin typeface="+mn-lt"/>
                <a:cs typeface="Arial" panose="020B0604020202020204" pitchFamily="34" charset="0"/>
              </a:rPr>
              <a:t>b) Absicht stoffgleicher Bereicherung</a:t>
            </a:r>
          </a:p>
          <a:p>
            <a:pPr lvl="1">
              <a:spcBef>
                <a:spcPts val="0"/>
              </a:spcBef>
              <a:spcAft>
                <a:spcPts val="600"/>
              </a:spcAft>
              <a:buFont typeface="Arial" panose="020B0604020202020204" pitchFamily="34" charset="0"/>
              <a:buNone/>
              <a:defRPr/>
            </a:pPr>
            <a:r>
              <a:rPr lang="de-DE" sz="1800" dirty="0">
                <a:latin typeface="+mn-lt"/>
                <a:cs typeface="Arial" panose="020B0604020202020204" pitchFamily="34" charset="0"/>
              </a:rPr>
              <a:t>c) Rechtswidrigkeit der Bereicherung und Vorsatz diesbezüglich</a:t>
            </a:r>
          </a:p>
          <a:p>
            <a:pPr>
              <a:spcBef>
                <a:spcPts val="0"/>
              </a:spcBef>
              <a:spcAft>
                <a:spcPts val="600"/>
              </a:spcAft>
              <a:buFont typeface="Arial" panose="020B0604020202020204" pitchFamily="34" charset="0"/>
              <a:buNone/>
              <a:defRPr/>
            </a:pPr>
            <a:r>
              <a:rPr lang="de-DE" sz="1800" b="1" dirty="0">
                <a:latin typeface="+mn-lt"/>
                <a:cs typeface="Arial" panose="020B0604020202020204" pitchFamily="34" charset="0"/>
              </a:rPr>
              <a:t>II. RWK</a:t>
            </a:r>
          </a:p>
          <a:p>
            <a:pPr>
              <a:spcBef>
                <a:spcPts val="0"/>
              </a:spcBef>
              <a:spcAft>
                <a:spcPts val="600"/>
              </a:spcAft>
              <a:buFont typeface="Arial" panose="020B0604020202020204" pitchFamily="34" charset="0"/>
              <a:buNone/>
              <a:defRPr/>
            </a:pPr>
            <a:r>
              <a:rPr lang="de-DE" sz="1800" b="1" dirty="0">
                <a:latin typeface="+mn-lt"/>
                <a:cs typeface="Arial" panose="020B0604020202020204" pitchFamily="34" charset="0"/>
              </a:rPr>
              <a:t>III. Schuld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171">
                                            <p:txEl>
                                              <p:pRg st="11" end="1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17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836712"/>
            <a:ext cx="9144000" cy="461665"/>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de-DE" altLang="de-DE" sz="2400" b="1" dirty="0">
                <a:solidFill>
                  <a:srgbClr val="FFE200"/>
                </a:solidFill>
                <a:latin typeface="+mj-lt"/>
              </a:rPr>
              <a:t>Fall 32</a:t>
            </a:r>
          </a:p>
        </p:txBody>
      </p:sp>
      <p:sp>
        <p:nvSpPr>
          <p:cNvPr id="9219" name="Rechteck 1"/>
          <p:cNvSpPr>
            <a:spLocks noChangeArrowheads="1"/>
          </p:cNvSpPr>
          <p:nvPr/>
        </p:nvSpPr>
        <p:spPr bwMode="auto">
          <a:xfrm>
            <a:off x="334132" y="1379240"/>
            <a:ext cx="8424936"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50000"/>
              </a:lnSpc>
              <a:buNone/>
            </a:pPr>
            <a:r>
              <a:rPr lang="de-DE" altLang="de-DE" sz="2000" dirty="0">
                <a:latin typeface="+mn-lt"/>
                <a:cs typeface="Arial" panose="020B0604020202020204" pitchFamily="34" charset="0"/>
              </a:rPr>
              <a:t>T kauft sich am Bahnhof eine Fahrkarte von Freiburg nach Berlin zum Preis von 49 €. Er bezahlt mit einem 50-Euro-Schein. Während er das Wechselgeld herausgeben will, wird der Schalterangestellte S von seiner attraktiven und flirtenden Kollegin M abgelenkt. In der irrigen Annahme, einen 100-Euro-Schein erhalten zu haben, legt er als </a:t>
            </a:r>
            <a:r>
              <a:rPr lang="de-DE" altLang="de-DE" sz="2000" dirty="0" err="1">
                <a:latin typeface="+mn-lt"/>
                <a:cs typeface="Arial" panose="020B0604020202020204" pitchFamily="34" charset="0"/>
              </a:rPr>
              <a:t>Rückgeld</a:t>
            </a:r>
            <a:r>
              <a:rPr lang="de-DE" altLang="de-DE" sz="2000" dirty="0">
                <a:latin typeface="+mn-lt"/>
                <a:cs typeface="Arial" panose="020B0604020202020204" pitchFamily="34" charset="0"/>
              </a:rPr>
              <a:t> 51 € auf den Schaltertisch. T steckt das Geld wortlos ein und fährt nach Berlin.</a:t>
            </a:r>
          </a:p>
          <a:p>
            <a:pPr algn="just">
              <a:lnSpc>
                <a:spcPct val="150000"/>
              </a:lnSpc>
              <a:buNone/>
            </a:pPr>
            <a:endParaRPr lang="de-DE" altLang="de-DE" sz="2000" dirty="0">
              <a:latin typeface="+mn-lt"/>
              <a:cs typeface="Arial" panose="020B0604020202020204" pitchFamily="34" charset="0"/>
            </a:endParaRPr>
          </a:p>
          <a:p>
            <a:pPr algn="just">
              <a:lnSpc>
                <a:spcPct val="150000"/>
              </a:lnSpc>
              <a:buFont typeface="Arial" panose="020B0604020202020204" pitchFamily="34" charset="0"/>
              <a:buNone/>
            </a:pPr>
            <a:r>
              <a:rPr lang="de-DE" altLang="de-DE" sz="2000" i="1" dirty="0">
                <a:latin typeface="+mn-lt"/>
                <a:cs typeface="Arial" panose="020B0604020202020204" pitchFamily="34" charset="0"/>
              </a:rPr>
              <a:t>Strafbarkeit des 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8458" y="764704"/>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200" b="1" dirty="0">
                <a:solidFill>
                  <a:srgbClr val="FFE200"/>
                </a:solidFill>
                <a:latin typeface="+mj-lt"/>
              </a:rPr>
              <a:t>Lösung Fall 32</a:t>
            </a:r>
          </a:p>
        </p:txBody>
      </p:sp>
      <p:sp>
        <p:nvSpPr>
          <p:cNvPr id="11267" name="Rectangle 3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de-DE" altLang="de-DE" sz="1800">
              <a:latin typeface="Arial" panose="020B0604020202020204" pitchFamily="34" charset="0"/>
            </a:endParaRPr>
          </a:p>
        </p:txBody>
      </p:sp>
      <p:sp>
        <p:nvSpPr>
          <p:cNvPr id="3" name="Rechteck 2"/>
          <p:cNvSpPr>
            <a:spLocks noChangeArrowheads="1"/>
          </p:cNvSpPr>
          <p:nvPr/>
        </p:nvSpPr>
        <p:spPr bwMode="auto">
          <a:xfrm>
            <a:off x="152282" y="1195591"/>
            <a:ext cx="8812206" cy="5152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de-DE" altLang="de-DE" sz="1800" b="1" dirty="0">
                <a:latin typeface="+mn-lt"/>
                <a:cs typeface="Arial" panose="020B0604020202020204" pitchFamily="34" charset="0"/>
              </a:rPr>
              <a:t>A. § 263 StGB</a:t>
            </a:r>
          </a:p>
          <a:p>
            <a:pPr marL="274638">
              <a:buFont typeface="Arial" panose="020B0604020202020204" pitchFamily="34" charset="0"/>
              <a:buNone/>
            </a:pPr>
            <a:r>
              <a:rPr lang="de-DE" altLang="de-DE" sz="1800" b="1" dirty="0">
                <a:latin typeface="+mn-lt"/>
                <a:cs typeface="Arial" panose="020B0604020202020204" pitchFamily="34" charset="0"/>
              </a:rPr>
              <a:t>I. Objektiver Tatbestand</a:t>
            </a:r>
          </a:p>
          <a:p>
            <a:pPr marL="496888">
              <a:buFont typeface="Arial" panose="020B0604020202020204" pitchFamily="34" charset="0"/>
              <a:buNone/>
            </a:pPr>
            <a:r>
              <a:rPr lang="de-DE" altLang="de-DE" sz="1800" b="1" dirty="0">
                <a:latin typeface="+mn-lt"/>
                <a:cs typeface="Arial" panose="020B0604020202020204" pitchFamily="34" charset="0"/>
              </a:rPr>
              <a:t>Täuschung über Tatsachen?</a:t>
            </a:r>
          </a:p>
          <a:p>
            <a:pPr marL="762000">
              <a:buFont typeface="Arial" panose="020B0604020202020204" pitchFamily="34" charset="0"/>
              <a:buNone/>
            </a:pPr>
            <a:r>
              <a:rPr lang="de-DE" altLang="de-DE" sz="1800" dirty="0">
                <a:latin typeface="+mn-lt"/>
                <a:cs typeface="Arial" panose="020B0604020202020204" pitchFamily="34" charset="0"/>
              </a:rPr>
              <a:t>Täuschen = Irreführendes Einwirken auf das Vorstellungsbild eines </a:t>
            </a:r>
            <a:r>
              <a:rPr lang="de-DE" altLang="de-DE" sz="1800" dirty="0" smtClean="0">
                <a:latin typeface="+mn-lt"/>
                <a:cs typeface="Arial" panose="020B0604020202020204" pitchFamily="34" charset="0"/>
              </a:rPr>
              <a:t>anderen</a:t>
            </a:r>
          </a:p>
          <a:p>
            <a:pPr marL="762000">
              <a:buFont typeface="Arial" panose="020B0604020202020204" pitchFamily="34" charset="0"/>
              <a:buNone/>
            </a:pPr>
            <a:r>
              <a:rPr lang="de-DE" altLang="de-DE" sz="1800" dirty="0" smtClean="0">
                <a:latin typeface="+mn-lt"/>
                <a:cs typeface="Arial" panose="020B0604020202020204" pitchFamily="34" charset="0"/>
              </a:rPr>
              <a:t>Tatsachen = dem Beweis zugängliche Ereignisse der Gegenwart oder Vergangenheit.</a:t>
            </a:r>
            <a:endParaRPr lang="de-DE" altLang="de-DE" sz="1800" dirty="0">
              <a:latin typeface="+mn-lt"/>
              <a:cs typeface="Arial" panose="020B0604020202020204" pitchFamily="34" charset="0"/>
            </a:endParaRPr>
          </a:p>
          <a:p>
            <a:pPr marL="762000">
              <a:buFont typeface="Arial" panose="020B0604020202020204" pitchFamily="34" charset="0"/>
              <a:buNone/>
            </a:pPr>
            <a:r>
              <a:rPr lang="de-DE" altLang="de-DE" sz="1800" b="1" dirty="0">
                <a:latin typeface="+mn-lt"/>
                <a:cs typeface="Arial" panose="020B0604020202020204" pitchFamily="34" charset="0"/>
              </a:rPr>
              <a:t>1. Anknüpfungspunkt: wortlose Entgegennahme des Geldes und Weggehen?</a:t>
            </a:r>
          </a:p>
          <a:p>
            <a:pPr marL="1025525">
              <a:buFont typeface="Arial" panose="020B0604020202020204" pitchFamily="34" charset="0"/>
              <a:buNone/>
            </a:pPr>
            <a:r>
              <a:rPr lang="de-DE" altLang="de-DE" sz="1800" dirty="0">
                <a:latin typeface="+mn-lt"/>
                <a:cs typeface="Arial" panose="020B0604020202020204" pitchFamily="34" charset="0"/>
              </a:rPr>
              <a:t>Ausdrücklich (-)</a:t>
            </a:r>
          </a:p>
          <a:p>
            <a:pPr marL="1025525">
              <a:buFont typeface="Arial" panose="020B0604020202020204" pitchFamily="34" charset="0"/>
              <a:buNone/>
            </a:pPr>
            <a:r>
              <a:rPr lang="de-DE" altLang="de-DE" sz="1800" dirty="0">
                <a:latin typeface="+mn-lt"/>
                <a:cs typeface="Arial" panose="020B0604020202020204" pitchFamily="34" charset="0"/>
              </a:rPr>
              <a:t>Konkludent (+), wenn das Verhalten nach der Verkehrsauffassung beinhaltet, dass T das Wechselgeld der Höhe nach als richtig bewertet.</a:t>
            </a:r>
          </a:p>
          <a:p>
            <a:pPr marL="1025525">
              <a:buFont typeface="Arial" panose="020B0604020202020204" pitchFamily="34" charset="0"/>
              <a:buNone/>
            </a:pPr>
            <a:r>
              <a:rPr lang="de-DE" altLang="de-DE" sz="1800" dirty="0">
                <a:latin typeface="+mn-lt"/>
                <a:cs typeface="Arial" panose="020B0604020202020204" pitchFamily="34" charset="0"/>
              </a:rPr>
              <a:t>Dies kann nicht angenommen werden. Daher hier (-)</a:t>
            </a:r>
          </a:p>
          <a:p>
            <a:pPr>
              <a:buFont typeface="Arial" panose="020B0604020202020204" pitchFamily="34" charset="0"/>
              <a:buNone/>
            </a:pPr>
            <a:endParaRPr lang="de-DE" altLang="de-DE" sz="800" dirty="0">
              <a:latin typeface="+mn-lt"/>
              <a:cs typeface="Arial" panose="020B0604020202020204" pitchFamily="34" charset="0"/>
            </a:endParaRPr>
          </a:p>
          <a:p>
            <a:pPr marL="762000">
              <a:buFont typeface="Arial" panose="020B0604020202020204" pitchFamily="34" charset="0"/>
              <a:buNone/>
            </a:pPr>
            <a:r>
              <a:rPr lang="de-DE" altLang="de-DE" sz="1800" b="1" dirty="0">
                <a:latin typeface="+mn-lt"/>
                <a:cs typeface="Arial" panose="020B0604020202020204" pitchFamily="34" charset="0"/>
              </a:rPr>
              <a:t>2. durch Nichtreklamation bei der Entgegennahme?</a:t>
            </a:r>
          </a:p>
          <a:p>
            <a:pPr marL="1025525">
              <a:buFont typeface="Arial" panose="020B0604020202020204" pitchFamily="34" charset="0"/>
              <a:buNone/>
            </a:pPr>
            <a:r>
              <a:rPr lang="de-DE" altLang="de-DE" sz="1800" dirty="0">
                <a:latin typeface="+mn-lt"/>
                <a:cs typeface="Arial" panose="020B0604020202020204" pitchFamily="34" charset="0"/>
              </a:rPr>
              <a:t>Die Nichtreklamation stellt kein aktives Tun, sondern ein Unterlassen dar, von daher käme diesbezüglich lediglich eine Strafbarkeit wegen Unterlassens in Betracht.</a:t>
            </a:r>
          </a:p>
          <a:p>
            <a:pPr>
              <a:buFont typeface="Arial" panose="020B0604020202020204" pitchFamily="34" charset="0"/>
              <a:buNone/>
            </a:pPr>
            <a:endParaRPr lang="de-DE" altLang="de-DE" sz="800" dirty="0">
              <a:latin typeface="+mn-lt"/>
              <a:cs typeface="Arial" panose="020B0604020202020204" pitchFamily="34" charset="0"/>
            </a:endParaRPr>
          </a:p>
          <a:p>
            <a:pPr marL="274638">
              <a:buFont typeface="Arial" panose="020B0604020202020204" pitchFamily="34" charset="0"/>
              <a:buNone/>
            </a:pPr>
            <a:r>
              <a:rPr lang="de-DE" altLang="de-DE" sz="1800" b="1" dirty="0">
                <a:latin typeface="+mn-lt"/>
                <a:cs typeface="Arial" panose="020B0604020202020204" pitchFamily="34" charset="0"/>
              </a:rPr>
              <a:t>II. Ergebnis: § 263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de-DE" altLang="de-DE" sz="1800">
              <a:latin typeface="Arial" panose="020B0604020202020204" pitchFamily="34" charset="0"/>
            </a:endParaRPr>
          </a:p>
        </p:txBody>
      </p:sp>
      <p:sp>
        <p:nvSpPr>
          <p:cNvPr id="3" name="Rechteck 2"/>
          <p:cNvSpPr>
            <a:spLocks noChangeArrowheads="1"/>
          </p:cNvSpPr>
          <p:nvPr/>
        </p:nvSpPr>
        <p:spPr bwMode="auto">
          <a:xfrm>
            <a:off x="152400" y="1195818"/>
            <a:ext cx="8812088" cy="4897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de-DE" altLang="de-DE" sz="1800" b="1" dirty="0">
                <a:latin typeface="+mn-lt"/>
                <a:cs typeface="Arial" panose="020B0604020202020204" pitchFamily="34" charset="0"/>
              </a:rPr>
              <a:t>B. §§ 263, 13</a:t>
            </a:r>
            <a:endParaRPr lang="de-DE" altLang="de-DE" sz="1800" dirty="0">
              <a:latin typeface="+mn-lt"/>
              <a:cs typeface="Arial" panose="020B0604020202020204" pitchFamily="34" charset="0"/>
            </a:endParaRPr>
          </a:p>
          <a:p>
            <a:pPr marL="274638">
              <a:buFont typeface="Arial" panose="020B0604020202020204" pitchFamily="34" charset="0"/>
              <a:buNone/>
            </a:pPr>
            <a:r>
              <a:rPr lang="de-DE" altLang="de-DE" sz="1800" b="1" dirty="0">
                <a:latin typeface="+mn-lt"/>
                <a:cs typeface="Arial" panose="020B0604020202020204" pitchFamily="34" charset="0"/>
              </a:rPr>
              <a:t>I. Tatbestand</a:t>
            </a:r>
          </a:p>
          <a:p>
            <a:pPr marL="539750">
              <a:buFont typeface="Arial" panose="020B0604020202020204" pitchFamily="34" charset="0"/>
              <a:buNone/>
            </a:pPr>
            <a:r>
              <a:rPr lang="de-DE" altLang="de-DE" sz="1800" b="1" dirty="0">
                <a:solidFill>
                  <a:srgbClr val="C00000"/>
                </a:solidFill>
                <a:latin typeface="+mn-lt"/>
                <a:cs typeface="Arial" panose="020B0604020202020204" pitchFamily="34" charset="0"/>
              </a:rPr>
              <a:t>(P) Garantenpflicht des T</a:t>
            </a:r>
          </a:p>
          <a:p>
            <a:pPr marL="893763">
              <a:buNone/>
            </a:pPr>
            <a:r>
              <a:rPr lang="de-DE" altLang="de-DE" sz="1800" dirty="0" err="1">
                <a:latin typeface="+mn-lt"/>
                <a:cs typeface="Arial" panose="020B0604020202020204" pitchFamily="34" charset="0"/>
              </a:rPr>
              <a:t>Überwachergarant</a:t>
            </a:r>
            <a:r>
              <a:rPr lang="de-DE" altLang="de-DE" sz="1800" dirty="0">
                <a:latin typeface="+mn-lt"/>
                <a:cs typeface="Arial" panose="020B0604020202020204" pitchFamily="34" charset="0"/>
              </a:rPr>
              <a:t> (-), weder Verkehrssicherungspflicht, noch Beaufsichtigungspflicht oder </a:t>
            </a:r>
            <a:r>
              <a:rPr lang="de-DE" altLang="de-DE" sz="1800" dirty="0" err="1">
                <a:latin typeface="+mn-lt"/>
                <a:cs typeface="Arial" panose="020B0604020202020204" pitchFamily="34" charset="0"/>
              </a:rPr>
              <a:t>Ingerenz</a:t>
            </a:r>
            <a:endParaRPr lang="de-DE" altLang="de-DE" sz="1800" dirty="0">
              <a:latin typeface="+mn-lt"/>
              <a:cs typeface="Arial" panose="020B0604020202020204" pitchFamily="34" charset="0"/>
            </a:endParaRPr>
          </a:p>
          <a:p>
            <a:pPr marL="893763">
              <a:buNone/>
            </a:pPr>
            <a:r>
              <a:rPr lang="de-DE" altLang="de-DE" sz="1800" dirty="0">
                <a:latin typeface="+mn-lt"/>
                <a:cs typeface="Arial" panose="020B0604020202020204" pitchFamily="34" charset="0"/>
              </a:rPr>
              <a:t>Beschützergarant: Ausnahmsweise: Garantenpflicht aus § 242 BGB, wenn man eine </a:t>
            </a:r>
            <a:r>
              <a:rPr lang="de-DE" altLang="de-DE" sz="1800" b="1" dirty="0">
                <a:latin typeface="+mn-lt"/>
                <a:cs typeface="Arial" panose="020B0604020202020204" pitchFamily="34" charset="0"/>
              </a:rPr>
              <a:t>Pflicht zur Aufklärung </a:t>
            </a:r>
            <a:r>
              <a:rPr lang="de-DE" altLang="de-DE" sz="1800" dirty="0">
                <a:latin typeface="+mn-lt"/>
                <a:cs typeface="Arial" panose="020B0604020202020204" pitchFamily="34" charset="0"/>
              </a:rPr>
              <a:t>annehmen könnte.</a:t>
            </a:r>
          </a:p>
          <a:p>
            <a:pPr marL="893763">
              <a:buNone/>
            </a:pPr>
            <a:r>
              <a:rPr lang="de-DE" altLang="de-DE" sz="1800" i="1" dirty="0">
                <a:latin typeface="+mn-lt"/>
                <a:cs typeface="Arial" panose="020B0604020202020204" pitchFamily="34" charset="0"/>
              </a:rPr>
              <a:t>hier:</a:t>
            </a:r>
            <a:r>
              <a:rPr lang="de-DE" altLang="de-DE" sz="1800" dirty="0">
                <a:latin typeface="+mn-lt"/>
                <a:cs typeface="Arial" panose="020B0604020202020204" pitchFamily="34" charset="0"/>
              </a:rPr>
              <a:t> keine Pflicht zur Aufklärung, Beratung oder Bewahrung vor Schäden (das Leistungsrisiko liegt beim Leistenden)</a:t>
            </a:r>
          </a:p>
          <a:p>
            <a:pPr>
              <a:buNone/>
            </a:pPr>
            <a:endParaRPr lang="de-DE" altLang="de-DE" sz="1800" u="sng" dirty="0">
              <a:latin typeface="+mn-lt"/>
              <a:cs typeface="Arial" panose="020B0604020202020204" pitchFamily="34" charset="0"/>
            </a:endParaRPr>
          </a:p>
          <a:p>
            <a:pPr marL="274638">
              <a:buNone/>
            </a:pPr>
            <a:r>
              <a:rPr lang="de-DE" altLang="de-DE" sz="1800" b="1" dirty="0">
                <a:latin typeface="+mn-lt"/>
                <a:cs typeface="Arial" panose="020B0604020202020204" pitchFamily="34" charset="0"/>
              </a:rPr>
              <a:t>II. Ergebnis: </a:t>
            </a:r>
            <a:r>
              <a:rPr lang="de-DE" altLang="de-DE" sz="1800" dirty="0">
                <a:latin typeface="+mn-lt"/>
                <a:cs typeface="Arial" panose="020B0604020202020204" pitchFamily="34" charset="0"/>
              </a:rPr>
              <a:t>§§ 263, 13 (-)</a:t>
            </a:r>
          </a:p>
          <a:p>
            <a:pPr>
              <a:buNone/>
            </a:pPr>
            <a:r>
              <a:rPr lang="de-DE" altLang="de-DE" sz="1800" dirty="0">
                <a:latin typeface="+mn-lt"/>
                <a:cs typeface="Arial" panose="020B0604020202020204" pitchFamily="34" charset="0"/>
              </a:rPr>
              <a:t> </a:t>
            </a:r>
          </a:p>
          <a:p>
            <a:pPr>
              <a:buNone/>
            </a:pPr>
            <a:r>
              <a:rPr lang="de-DE" altLang="de-DE" sz="1800" b="1" dirty="0">
                <a:latin typeface="+mn-lt"/>
                <a:cs typeface="Arial" panose="020B0604020202020204" pitchFamily="34" charset="0"/>
              </a:rPr>
              <a:t>C.</a:t>
            </a:r>
            <a:r>
              <a:rPr lang="de-DE" altLang="de-DE" sz="1800" dirty="0">
                <a:latin typeface="+mn-lt"/>
                <a:cs typeface="Arial" panose="020B0604020202020204" pitchFamily="34" charset="0"/>
              </a:rPr>
              <a:t> </a:t>
            </a:r>
            <a:r>
              <a:rPr lang="de-DE" altLang="de-DE" sz="1800" b="1" dirty="0">
                <a:latin typeface="+mn-lt"/>
                <a:cs typeface="Arial" panose="020B0604020202020204" pitchFamily="34" charset="0"/>
              </a:rPr>
              <a:t>§ 242 StGB/§ 246 StGB</a:t>
            </a:r>
          </a:p>
          <a:p>
            <a:pPr marL="319088">
              <a:buNone/>
            </a:pPr>
            <a:r>
              <a:rPr lang="de-DE" altLang="de-DE" sz="1800" dirty="0">
                <a:latin typeface="+mn-lt"/>
                <a:cs typeface="Arial" panose="020B0604020202020204" pitchFamily="34" charset="0"/>
              </a:rPr>
              <a:t>(-) mangels Fremdheit des Geldes. Die Übereignung erfolgt hier mit der Übergabe des Geldes (§ 929 S. 1 BGB).</a:t>
            </a:r>
          </a:p>
        </p:txBody>
      </p:sp>
      <p:sp>
        <p:nvSpPr>
          <p:cNvPr id="5" name="Text Box 2"/>
          <p:cNvSpPr txBox="1">
            <a:spLocks noChangeArrowheads="1"/>
          </p:cNvSpPr>
          <p:nvPr/>
        </p:nvSpPr>
        <p:spPr bwMode="auto">
          <a:xfrm>
            <a:off x="-18458" y="764704"/>
            <a:ext cx="9144000" cy="430887"/>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200" b="1" dirty="0">
                <a:solidFill>
                  <a:srgbClr val="FFE200"/>
                </a:solidFill>
                <a:latin typeface="+mj-lt"/>
              </a:rPr>
              <a:t>Lösung Fall 32</a:t>
            </a:r>
          </a:p>
        </p:txBody>
      </p:sp>
    </p:spTree>
    <p:extLst>
      <p:ext uri="{BB962C8B-B14F-4D97-AF65-F5344CB8AC3E}">
        <p14:creationId xmlns:p14="http://schemas.microsoft.com/office/powerpoint/2010/main" val="2289424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836712"/>
            <a:ext cx="9144000" cy="461665"/>
          </a:xfrm>
          <a:prstGeom prst="rect">
            <a:avLst/>
          </a:prstGeom>
          <a:solidFill>
            <a:schemeClr val="tx1">
              <a:lumMod val="50000"/>
              <a:lumOff val="50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None/>
            </a:pPr>
            <a:r>
              <a:rPr lang="de-DE" altLang="de-DE" sz="2400" b="1" dirty="0">
                <a:solidFill>
                  <a:srgbClr val="FFE200"/>
                </a:solidFill>
                <a:latin typeface="+mj-lt"/>
              </a:rPr>
              <a:t>Fall 33</a:t>
            </a:r>
          </a:p>
        </p:txBody>
      </p:sp>
      <p:sp>
        <p:nvSpPr>
          <p:cNvPr id="21507" name="Rechteck 2"/>
          <p:cNvSpPr>
            <a:spLocks noChangeArrowheads="1"/>
          </p:cNvSpPr>
          <p:nvPr/>
        </p:nvSpPr>
        <p:spPr bwMode="auto">
          <a:xfrm>
            <a:off x="226120" y="1379240"/>
            <a:ext cx="864096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50000"/>
              </a:lnSpc>
              <a:buNone/>
            </a:pPr>
            <a:r>
              <a:rPr lang="de-DE" altLang="de-DE" sz="2000" dirty="0">
                <a:latin typeface="+mn-lt"/>
                <a:cs typeface="Arial" panose="020B0604020202020204" pitchFamily="34" charset="0"/>
              </a:rPr>
              <a:t>In Berlin angekommen behauptet T gegenüber Juwelier J, ein Schmuckstück kaufen zu wollen. Er veranlasst J, einen Ring aus der Auslage zu nehmen und ihm auszuhändigen, damit er sich dessen Wirkung bei Tageslicht betrachten könne. Wie von vornherein geplant, steckt T den Ring ein und läuft davon.</a:t>
            </a:r>
          </a:p>
          <a:p>
            <a:pPr algn="just">
              <a:lnSpc>
                <a:spcPct val="150000"/>
              </a:lnSpc>
              <a:buNone/>
            </a:pPr>
            <a:endParaRPr lang="de-DE" altLang="de-DE" sz="2000" b="1" dirty="0">
              <a:latin typeface="+mn-lt"/>
              <a:cs typeface="Arial" panose="020B0604020202020204" pitchFamily="34" charset="0"/>
            </a:endParaRPr>
          </a:p>
          <a:p>
            <a:pPr algn="just">
              <a:lnSpc>
                <a:spcPct val="150000"/>
              </a:lnSpc>
              <a:buNone/>
            </a:pPr>
            <a:r>
              <a:rPr lang="de-DE" altLang="de-DE" sz="2000" i="1" dirty="0">
                <a:latin typeface="+mn-lt"/>
                <a:cs typeface="Arial" panose="020B0604020202020204" pitchFamily="34" charset="0"/>
              </a:rPr>
              <a:t>Strafbarkeit des 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Design">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1635</Words>
  <Application>Microsoft Office PowerPoint</Application>
  <PresentationFormat>Bildschirmpräsentation (4:3)</PresentationFormat>
  <Paragraphs>271</Paragraphs>
  <Slides>22</Slides>
  <Notes>19</Notes>
  <HiddenSlides>0</HiddenSlides>
  <MMClips>0</MMClips>
  <ScaleCrop>false</ScaleCrop>
  <HeadingPairs>
    <vt:vector size="6" baseType="variant">
      <vt:variant>
        <vt:lpstr>Verwendete Schriftarten</vt:lpstr>
      </vt:variant>
      <vt:variant>
        <vt:i4>7</vt:i4>
      </vt:variant>
      <vt:variant>
        <vt:lpstr>Design</vt:lpstr>
      </vt:variant>
      <vt:variant>
        <vt:i4>3</vt:i4>
      </vt:variant>
      <vt:variant>
        <vt:lpstr>Folientitel</vt:lpstr>
      </vt:variant>
      <vt:variant>
        <vt:i4>22</vt:i4>
      </vt:variant>
    </vt:vector>
  </HeadingPairs>
  <TitlesOfParts>
    <vt:vector size="32" baseType="lpstr">
      <vt:lpstr>Arial Unicode MS</vt:lpstr>
      <vt:lpstr>Arial</vt:lpstr>
      <vt:lpstr>Calibri</vt:lpstr>
      <vt:lpstr>Corporal JNL</vt:lpstr>
      <vt:lpstr>Open Sans</vt:lpstr>
      <vt:lpstr>Times New Roman</vt:lpstr>
      <vt:lpstr>Wingdings</vt:lpstr>
      <vt:lpstr>Office-Design</vt:lpstr>
      <vt:lpstr>Benutzerdefiniertes Design</vt:lpstr>
      <vt:lpstr>1_Office-Design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Unknown User</dc:creator>
  <cp:lastModifiedBy>Tobias Vogt</cp:lastModifiedBy>
  <cp:revision>1244</cp:revision>
  <cp:lastPrinted>2021-06-28T06:27:39Z</cp:lastPrinted>
  <dcterms:created xsi:type="dcterms:W3CDTF">2005-10-02T12:00:33Z</dcterms:created>
  <dcterms:modified xsi:type="dcterms:W3CDTF">2023-06-26T19:28:50Z</dcterms:modified>
</cp:coreProperties>
</file>